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6805850"/>
  <p:notesSz cx="6858000" cy="9144000"/>
  <p:defaultTextStyle>
    <a:defPPr>
      <a:defRPr lang="de-DE"/>
    </a:defPPr>
    <a:lvl1pPr marL="0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2914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5827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8741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1655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4568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7482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0396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3309" algn="l" defTabSz="4525827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61"/>
    <a:srgbClr val="C8DEF9"/>
    <a:srgbClr val="8ECCE2"/>
    <a:srgbClr val="FFFFFF"/>
    <a:srgbClr val="33CCCC"/>
    <a:srgbClr val="009999"/>
    <a:srgbClr val="008080"/>
    <a:srgbClr val="00CC99"/>
    <a:srgbClr val="4A7EB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505" autoAdjust="0"/>
  </p:normalViewPr>
  <p:slideViewPr>
    <p:cSldViewPr>
      <p:cViewPr>
        <p:scale>
          <a:sx n="30" d="100"/>
          <a:sy n="30" d="100"/>
        </p:scale>
        <p:origin x="-456" y="4146"/>
      </p:cViewPr>
      <p:guideLst>
        <p:guide orient="horz" pos="14742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D068-2841-46E2-86FD-93498F7535AB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33B0-3635-4757-BBAC-2CAC283080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207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262914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525827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788741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9051655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1314568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3577482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840396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8103309" algn="l" defTabSz="4525827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33B0-3635-4757-BBAC-2CAC28308017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93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0304" y="14540155"/>
            <a:ext cx="27543443" cy="1003292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60608" y="26523315"/>
            <a:ext cx="22682835" cy="11961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8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0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856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9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3492936" y="1874408"/>
            <a:ext cx="7290912" cy="3993665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20203" y="1874408"/>
            <a:ext cx="21332667" cy="3993665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646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2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9697" y="30077096"/>
            <a:ext cx="27543443" cy="9296162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59697" y="19838320"/>
            <a:ext cx="27543443" cy="10238776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2914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5827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8741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165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456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748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039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330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2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0203" y="10921369"/>
            <a:ext cx="14311789" cy="30889697"/>
          </a:xfrm>
        </p:spPr>
        <p:txBody>
          <a:bodyPr/>
          <a:lstStyle>
            <a:lvl1pPr>
              <a:defRPr sz="138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472058" y="10921369"/>
            <a:ext cx="14311789" cy="30889697"/>
          </a:xfrm>
        </p:spPr>
        <p:txBody>
          <a:bodyPr/>
          <a:lstStyle>
            <a:lvl1pPr>
              <a:defRPr sz="138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342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0203" y="10477147"/>
            <a:ext cx="14317416" cy="4366376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2914" indent="0">
              <a:buNone/>
              <a:defRPr sz="9900" b="1"/>
            </a:lvl2pPr>
            <a:lvl3pPr marL="4525827" indent="0">
              <a:buNone/>
              <a:defRPr sz="8900" b="1"/>
            </a:lvl3pPr>
            <a:lvl4pPr marL="6788741" indent="0">
              <a:buNone/>
              <a:defRPr sz="7900" b="1"/>
            </a:lvl4pPr>
            <a:lvl5pPr marL="9051655" indent="0">
              <a:buNone/>
              <a:defRPr sz="7900" b="1"/>
            </a:lvl5pPr>
            <a:lvl6pPr marL="11314568" indent="0">
              <a:buNone/>
              <a:defRPr sz="7900" b="1"/>
            </a:lvl6pPr>
            <a:lvl7pPr marL="13577482" indent="0">
              <a:buNone/>
              <a:defRPr sz="7900" b="1"/>
            </a:lvl7pPr>
            <a:lvl8pPr marL="15840396" indent="0">
              <a:buNone/>
              <a:defRPr sz="7900" b="1"/>
            </a:lvl8pPr>
            <a:lvl9pPr marL="18103309" indent="0">
              <a:buNone/>
              <a:defRPr sz="7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20203" y="14843521"/>
            <a:ext cx="14317416" cy="26967541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6460810" y="10477147"/>
            <a:ext cx="14323040" cy="4366376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2914" indent="0">
              <a:buNone/>
              <a:defRPr sz="9900" b="1"/>
            </a:lvl2pPr>
            <a:lvl3pPr marL="4525827" indent="0">
              <a:buNone/>
              <a:defRPr sz="8900" b="1"/>
            </a:lvl3pPr>
            <a:lvl4pPr marL="6788741" indent="0">
              <a:buNone/>
              <a:defRPr sz="7900" b="1"/>
            </a:lvl4pPr>
            <a:lvl5pPr marL="9051655" indent="0">
              <a:buNone/>
              <a:defRPr sz="7900" b="1"/>
            </a:lvl5pPr>
            <a:lvl6pPr marL="11314568" indent="0">
              <a:buNone/>
              <a:defRPr sz="7900" b="1"/>
            </a:lvl6pPr>
            <a:lvl7pPr marL="13577482" indent="0">
              <a:buNone/>
              <a:defRPr sz="7900" b="1"/>
            </a:lvl7pPr>
            <a:lvl8pPr marL="15840396" indent="0">
              <a:buNone/>
              <a:defRPr sz="7900" b="1"/>
            </a:lvl8pPr>
            <a:lvl9pPr marL="18103309" indent="0">
              <a:buNone/>
              <a:defRPr sz="7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6460810" y="14843521"/>
            <a:ext cx="14323040" cy="26967541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81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415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761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204" y="1863566"/>
            <a:ext cx="10660709" cy="7930991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69083" y="1863570"/>
            <a:ext cx="18114764" cy="39947496"/>
          </a:xfrm>
        </p:spPr>
        <p:txBody>
          <a:bodyPr/>
          <a:lstStyle>
            <a:lvl1pPr>
              <a:defRPr sz="15800"/>
            </a:lvl1pPr>
            <a:lvl2pPr>
              <a:defRPr sz="138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20204" y="9794561"/>
            <a:ext cx="10660709" cy="32016505"/>
          </a:xfrm>
        </p:spPr>
        <p:txBody>
          <a:bodyPr/>
          <a:lstStyle>
            <a:lvl1pPr marL="0" indent="0">
              <a:buNone/>
              <a:defRPr sz="6900"/>
            </a:lvl1pPr>
            <a:lvl2pPr marL="2262914" indent="0">
              <a:buNone/>
              <a:defRPr sz="5900"/>
            </a:lvl2pPr>
            <a:lvl3pPr marL="4525827" indent="0">
              <a:buNone/>
              <a:defRPr sz="4900"/>
            </a:lvl3pPr>
            <a:lvl4pPr marL="6788741" indent="0">
              <a:buNone/>
              <a:defRPr sz="4500"/>
            </a:lvl4pPr>
            <a:lvl5pPr marL="9051655" indent="0">
              <a:buNone/>
              <a:defRPr sz="4500"/>
            </a:lvl5pPr>
            <a:lvl6pPr marL="11314568" indent="0">
              <a:buNone/>
              <a:defRPr sz="4500"/>
            </a:lvl6pPr>
            <a:lvl7pPr marL="13577482" indent="0">
              <a:buNone/>
              <a:defRPr sz="4500"/>
            </a:lvl7pPr>
            <a:lvl8pPr marL="15840396" indent="0">
              <a:buNone/>
              <a:defRPr sz="4500"/>
            </a:lvl8pPr>
            <a:lvl9pPr marL="18103309" indent="0">
              <a:buNone/>
              <a:defRPr sz="4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37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1421" y="32764095"/>
            <a:ext cx="19442430" cy="3867987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351421" y="4182190"/>
            <a:ext cx="19442430" cy="28083510"/>
          </a:xfrm>
        </p:spPr>
        <p:txBody>
          <a:bodyPr/>
          <a:lstStyle>
            <a:lvl1pPr marL="0" indent="0">
              <a:buNone/>
              <a:defRPr sz="15800"/>
            </a:lvl1pPr>
            <a:lvl2pPr marL="2262914" indent="0">
              <a:buNone/>
              <a:defRPr sz="13800"/>
            </a:lvl2pPr>
            <a:lvl3pPr marL="4525827" indent="0">
              <a:buNone/>
              <a:defRPr sz="11900"/>
            </a:lvl3pPr>
            <a:lvl4pPr marL="6788741" indent="0">
              <a:buNone/>
              <a:defRPr sz="9900"/>
            </a:lvl4pPr>
            <a:lvl5pPr marL="9051655" indent="0">
              <a:buNone/>
              <a:defRPr sz="9900"/>
            </a:lvl5pPr>
            <a:lvl6pPr marL="11314568" indent="0">
              <a:buNone/>
              <a:defRPr sz="9900"/>
            </a:lvl6pPr>
            <a:lvl7pPr marL="13577482" indent="0">
              <a:buNone/>
              <a:defRPr sz="9900"/>
            </a:lvl7pPr>
            <a:lvl8pPr marL="15840396" indent="0">
              <a:buNone/>
              <a:defRPr sz="9900"/>
            </a:lvl8pPr>
            <a:lvl9pPr marL="18103309" indent="0">
              <a:buNone/>
              <a:defRPr sz="99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51421" y="36632083"/>
            <a:ext cx="19442430" cy="5493183"/>
          </a:xfrm>
        </p:spPr>
        <p:txBody>
          <a:bodyPr/>
          <a:lstStyle>
            <a:lvl1pPr marL="0" indent="0">
              <a:buNone/>
              <a:defRPr sz="6900"/>
            </a:lvl1pPr>
            <a:lvl2pPr marL="2262914" indent="0">
              <a:buNone/>
              <a:defRPr sz="5900"/>
            </a:lvl2pPr>
            <a:lvl3pPr marL="4525827" indent="0">
              <a:buNone/>
              <a:defRPr sz="4900"/>
            </a:lvl3pPr>
            <a:lvl4pPr marL="6788741" indent="0">
              <a:buNone/>
              <a:defRPr sz="4500"/>
            </a:lvl4pPr>
            <a:lvl5pPr marL="9051655" indent="0">
              <a:buNone/>
              <a:defRPr sz="4500"/>
            </a:lvl5pPr>
            <a:lvl6pPr marL="11314568" indent="0">
              <a:buNone/>
              <a:defRPr sz="4500"/>
            </a:lvl6pPr>
            <a:lvl7pPr marL="13577482" indent="0">
              <a:buNone/>
              <a:defRPr sz="4500"/>
            </a:lvl7pPr>
            <a:lvl8pPr marL="15840396" indent="0">
              <a:buNone/>
              <a:defRPr sz="4500"/>
            </a:lvl8pPr>
            <a:lvl9pPr marL="18103309" indent="0">
              <a:buNone/>
              <a:defRPr sz="4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73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620203" y="1874405"/>
            <a:ext cx="29163645" cy="7800975"/>
          </a:xfrm>
          <a:prstGeom prst="rect">
            <a:avLst/>
          </a:prstGeom>
        </p:spPr>
        <p:txBody>
          <a:bodyPr vert="horz" lIns="452583" tIns="226291" rIns="452583" bIns="226291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0203" y="10921369"/>
            <a:ext cx="29163645" cy="30889697"/>
          </a:xfrm>
          <a:prstGeom prst="rect">
            <a:avLst/>
          </a:prstGeom>
        </p:spPr>
        <p:txBody>
          <a:bodyPr vert="horz" lIns="452583" tIns="226291" rIns="452583" bIns="226291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20203" y="43382092"/>
            <a:ext cx="7560945" cy="2491978"/>
          </a:xfrm>
          <a:prstGeom prst="rect">
            <a:avLst/>
          </a:prstGeom>
        </p:spPr>
        <p:txBody>
          <a:bodyPr vert="horz" lIns="452583" tIns="226291" rIns="452583" bIns="226291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99ED-870C-4C3A-906C-FA34052B6A26}" type="datetimeFigureOut">
              <a:rPr lang="de-AT" smtClean="0"/>
              <a:pPr/>
              <a:t>17.11.2015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071384" y="43382092"/>
            <a:ext cx="10261283" cy="2491978"/>
          </a:xfrm>
          <a:prstGeom prst="rect">
            <a:avLst/>
          </a:prstGeom>
        </p:spPr>
        <p:txBody>
          <a:bodyPr vert="horz" lIns="452583" tIns="226291" rIns="452583" bIns="226291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3222903" y="43382092"/>
            <a:ext cx="7560945" cy="2491978"/>
          </a:xfrm>
          <a:prstGeom prst="rect">
            <a:avLst/>
          </a:prstGeom>
        </p:spPr>
        <p:txBody>
          <a:bodyPr vert="horz" lIns="452583" tIns="226291" rIns="452583" bIns="226291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EA5A-11ED-4031-A706-9B1A4079AB2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745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5827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186" indent="-1697186" algn="l" defTabSz="4525827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235" indent="-1414321" algn="l" defTabSz="4525827" rtl="0" eaLnBrk="1" latinLnBrk="0" hangingPunct="1">
        <a:spcBef>
          <a:spcPct val="20000"/>
        </a:spcBef>
        <a:buFont typeface="Arial" pitchFamily="34" charset="0"/>
        <a:buChar char="–"/>
        <a:defRPr sz="138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284" indent="-1131457" algn="l" defTabSz="4525827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198" indent="-1131457" algn="l" defTabSz="4525827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3112" indent="-1131457" algn="l" defTabSz="4525827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6025" indent="-1131457" algn="l" defTabSz="452582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08939" indent="-1131457" algn="l" defTabSz="452582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1853" indent="-1131457" algn="l" defTabSz="452582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4766" indent="-1131457" algn="l" defTabSz="4525827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2914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5827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8741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1655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4568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7482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396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3309" algn="l" defTabSz="4525827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53" y="13969877"/>
            <a:ext cx="13552196" cy="70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Textfeld 110"/>
          <p:cNvSpPr txBox="1"/>
          <p:nvPr/>
        </p:nvSpPr>
        <p:spPr>
          <a:xfrm>
            <a:off x="504281" y="20522605"/>
            <a:ext cx="31273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miR-146a levels in spleen, bone marrow and paw from K/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BxN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serum-transfer (day 1, 2, 3 and 10)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arthritis (week 6,8 and10) diseased mice, measured by Q-PCR.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25"/>
            <a:ext cx="32404273" cy="440376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AT" sz="8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8800" b="1" dirty="0" smtClean="0">
                <a:latin typeface="Arial" pitchFamily="34" charset="0"/>
                <a:cs typeface="Arial" pitchFamily="34" charset="0"/>
              </a:rPr>
            </a:br>
            <a:r>
              <a:rPr lang="en-GB" sz="9600" b="1" dirty="0"/>
              <a:t>The role of </a:t>
            </a:r>
            <a:r>
              <a:rPr lang="en-GB" sz="9600" b="1" dirty="0" smtClean="0"/>
              <a:t>microRNA-146a </a:t>
            </a:r>
            <a:r>
              <a:rPr lang="en-GB" sz="9600" b="1" dirty="0"/>
              <a:t>in inflammatory Arthritis</a:t>
            </a:r>
            <a:r>
              <a:rPr lang="en-GB" sz="9600" dirty="0"/>
              <a:t/>
            </a:r>
            <a:br>
              <a:rPr lang="en-GB" sz="9600" dirty="0"/>
            </a:br>
            <a:endParaRPr lang="de-AT" sz="8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5" y="3096669"/>
            <a:ext cx="3240382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atin typeface="Arial" pitchFamily="34" charset="0"/>
                <a:cs typeface="Arial" pitchFamily="34" charset="0"/>
              </a:rPr>
              <a:t>Saferding Victoria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3200" b="1" dirty="0">
                <a:latin typeface="Arial" pitchFamily="34" charset="0"/>
                <a:cs typeface="Arial" pitchFamily="34" charset="0"/>
              </a:rPr>
              <a:t>Puchner 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Antonia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3200" b="1" dirty="0">
                <a:latin typeface="Arial" pitchFamily="34" charset="0"/>
                <a:cs typeface="Arial" pitchFamily="34" charset="0"/>
              </a:rPr>
              <a:t>Goncalves Alves 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Eliana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Melanie Hofmann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3200" b="1" dirty="0">
                <a:latin typeface="Arial" pitchFamily="34" charset="0"/>
                <a:cs typeface="Arial" pitchFamily="34" charset="0"/>
              </a:rPr>
              <a:t>Sahin 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Emine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Silvia Hayer</a:t>
            </a:r>
            <a:r>
              <a:rPr lang="de-AT" sz="32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3200" b="1" dirty="0" err="1" smtClean="0">
                <a:latin typeface="Arial" pitchFamily="34" charset="0"/>
                <a:cs typeface="Arial" pitchFamily="34" charset="0"/>
              </a:rPr>
              <a:t>Smolen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 Joseph S.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Redlich Kurt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>, Blüml Stephan</a:t>
            </a:r>
            <a:r>
              <a:rPr lang="de-AT" sz="3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AT" sz="3200" b="1" dirty="0" smtClean="0">
                <a:latin typeface="Arial" pitchFamily="34" charset="0"/>
                <a:cs typeface="Arial" pitchFamily="34" charset="0"/>
              </a:rPr>
            </a:br>
            <a:endParaRPr lang="de-A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" y="3874241"/>
            <a:ext cx="3240405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Medizinische Universität Wien Innere Medizin III, </a:t>
            </a:r>
            <a:r>
              <a:rPr lang="de-AT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Medizinische Universität Wien Institut für Physiologie</a:t>
            </a:r>
            <a:endParaRPr lang="de-A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52353" y="4824861"/>
            <a:ext cx="1633847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u="sng" dirty="0" smtClean="0">
                <a:latin typeface="Arial" pitchFamily="34" charset="0"/>
                <a:cs typeface="Arial" pitchFamily="34" charset="0"/>
              </a:rPr>
              <a:t>Background:</a:t>
            </a:r>
          </a:p>
          <a:p>
            <a:pPr>
              <a:lnSpc>
                <a:spcPct val="150000"/>
              </a:lnSpc>
            </a:pPr>
            <a:r>
              <a:rPr lang="en-GB" sz="4000" b="1" dirty="0"/>
              <a:t>MicroRNA (MiR-) 146a is a key regulator of the innate immune response and has also been shown to suppress cancer development in myeloid cells. Elevated expression of miR-146a has been detected in synovial tissue of rheumatoid arthritis patients, but its role in the development of inflammatory arthritis is yet unknown.</a:t>
            </a:r>
            <a:endParaRPr lang="de-AT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19120047" y="4896869"/>
            <a:ext cx="11411571" cy="5373187"/>
            <a:chOff x="17905875" y="6048997"/>
            <a:chExt cx="11766121" cy="6661234"/>
          </a:xfrm>
        </p:grpSpPr>
        <p:cxnSp>
          <p:nvCxnSpPr>
            <p:cNvPr id="41" name="Gerade Verbindung mit Pfeil 40"/>
            <p:cNvCxnSpPr/>
            <p:nvPr/>
          </p:nvCxnSpPr>
          <p:spPr>
            <a:xfrm flipH="1">
              <a:off x="22971066" y="10926434"/>
              <a:ext cx="581795" cy="5301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25419049" y="10848391"/>
              <a:ext cx="485913" cy="6082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/>
            <p:cNvGrpSpPr/>
            <p:nvPr/>
          </p:nvGrpSpPr>
          <p:grpSpPr>
            <a:xfrm>
              <a:off x="17905875" y="6048997"/>
              <a:ext cx="11766121" cy="6661234"/>
              <a:chOff x="17905875" y="6048997"/>
              <a:chExt cx="11766121" cy="6661234"/>
            </a:xfrm>
          </p:grpSpPr>
          <p:cxnSp>
            <p:nvCxnSpPr>
              <p:cNvPr id="30" name="Gerade Verbindung 29"/>
              <p:cNvCxnSpPr/>
              <p:nvPr/>
            </p:nvCxnSpPr>
            <p:spPr>
              <a:xfrm>
                <a:off x="22591635" y="6817569"/>
                <a:ext cx="0" cy="626448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feld 7"/>
              <p:cNvSpPr txBox="1"/>
              <p:nvPr/>
            </p:nvSpPr>
            <p:spPr>
              <a:xfrm>
                <a:off x="22743407" y="6048997"/>
                <a:ext cx="3490762" cy="10840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IRAK1</a:t>
                </a:r>
                <a:endParaRPr lang="de-AT" sz="6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22743320" y="7107712"/>
                <a:ext cx="3492322" cy="10840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6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TRAF6</a:t>
                </a:r>
                <a:endParaRPr lang="de-AT" sz="6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 flipV="1">
                <a:off x="21512761" y="7089869"/>
                <a:ext cx="1028285" cy="14056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/>
            </p:nvSpPr>
            <p:spPr>
              <a:xfrm>
                <a:off x="17905875" y="6495345"/>
                <a:ext cx="3719148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6000" b="1" dirty="0" smtClean="0">
                    <a:latin typeface="Arial" pitchFamily="34" charset="0"/>
                    <a:cs typeface="Arial" pitchFamily="34" charset="0"/>
                  </a:rPr>
                  <a:t>miR-146a</a:t>
                </a:r>
                <a:endParaRPr lang="de-AT" sz="6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" name="Gerade Verbindung mit Pfeil 34"/>
              <p:cNvCxnSpPr>
                <a:stCxn id="22" idx="2"/>
              </p:cNvCxnSpPr>
              <p:nvPr/>
            </p:nvCxnSpPr>
            <p:spPr>
              <a:xfrm flipH="1">
                <a:off x="24488789" y="8191772"/>
                <a:ext cx="692" cy="84935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23235862" y="9051054"/>
                <a:ext cx="2420731" cy="2163901"/>
              </a:xfrm>
              <a:prstGeom prst="ellipse">
                <a:avLst/>
              </a:prstGeom>
              <a:solidFill>
                <a:srgbClr val="0080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23394240" y="9625172"/>
                <a:ext cx="2244107" cy="985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NF</a:t>
                </a:r>
                <a:r>
                  <a:rPr lang="de-AT" sz="5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l-GR" sz="54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κ</a:t>
                </a:r>
                <a:r>
                  <a:rPr lang="de-AT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de-AT" sz="5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Gerade Verbindung mit Pfeil 38"/>
              <p:cNvCxnSpPr>
                <a:stCxn id="36" idx="4"/>
              </p:cNvCxnSpPr>
              <p:nvPr/>
            </p:nvCxnSpPr>
            <p:spPr>
              <a:xfrm>
                <a:off x="24446228" y="11214955"/>
                <a:ext cx="18832" cy="8655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63"/>
              <p:cNvSpPr txBox="1"/>
              <p:nvPr/>
            </p:nvSpPr>
            <p:spPr>
              <a:xfrm>
                <a:off x="20614076" y="11137363"/>
                <a:ext cx="24667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4400" dirty="0" smtClean="0">
                    <a:latin typeface="Arial" pitchFamily="34" charset="0"/>
                    <a:cs typeface="Arial" pitchFamily="34" charset="0"/>
                  </a:rPr>
                  <a:t>Surviva</a:t>
                </a:r>
                <a:r>
                  <a:rPr lang="de-AT" sz="5400" dirty="0" smtClean="0">
                    <a:latin typeface="Arial" pitchFamily="34" charset="0"/>
                    <a:cs typeface="Arial" pitchFamily="34" charset="0"/>
                  </a:rPr>
                  <a:t>l</a:t>
                </a:r>
                <a:endParaRPr lang="de-AT" sz="5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22696786" y="11940789"/>
                <a:ext cx="3551273" cy="769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4400" dirty="0" smtClean="0">
                    <a:latin typeface="Arial" pitchFamily="34" charset="0"/>
                    <a:cs typeface="Arial" pitchFamily="34" charset="0"/>
                  </a:rPr>
                  <a:t>Proliferation</a:t>
                </a:r>
                <a:endParaRPr lang="de-AT" sz="4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25876755" y="11315902"/>
                <a:ext cx="37952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4400" dirty="0" smtClean="0">
                    <a:latin typeface="Arial" pitchFamily="34" charset="0"/>
                    <a:cs typeface="Arial" pitchFamily="34" charset="0"/>
                  </a:rPr>
                  <a:t>Inflammation</a:t>
                </a:r>
                <a:endParaRPr lang="de-AT" sz="4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8" name="Textfeld 77"/>
          <p:cNvSpPr txBox="1"/>
          <p:nvPr/>
        </p:nvSpPr>
        <p:spPr>
          <a:xfrm>
            <a:off x="17329472" y="27907761"/>
            <a:ext cx="1418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C, Serum Cytokine levels after the induction of serum-transfer arthritis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and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miR-146a</a:t>
            </a:r>
            <a:r>
              <a:rPr lang="en-GB" sz="2800" baseline="30000" dirty="0" smtClean="0">
                <a:latin typeface="Arial" pitchFamily="34" charset="0"/>
                <a:cs typeface="Arial" pitchFamily="34" charset="0"/>
              </a:rPr>
              <a:t>-/-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mice, measured by Elisa.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248" descr="rheumalogo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5" y="216349"/>
            <a:ext cx="2016224" cy="164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 Box 250"/>
          <p:cNvSpPr txBox="1">
            <a:spLocks noChangeArrowheads="1"/>
          </p:cNvSpPr>
          <p:nvPr/>
        </p:nvSpPr>
        <p:spPr bwMode="auto">
          <a:xfrm>
            <a:off x="2016449" y="576389"/>
            <a:ext cx="32437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2800" b="1" dirty="0" smtClean="0"/>
              <a:t>DIVISION OF</a:t>
            </a:r>
            <a:endParaRPr lang="de-AT" sz="2800" b="1" dirty="0"/>
          </a:p>
          <a:p>
            <a:pPr algn="ctr" eaLnBrk="1" hangingPunct="1"/>
            <a:r>
              <a:rPr lang="de-AT" sz="2800" b="1" dirty="0"/>
              <a:t>RHEUMATOLOGY</a:t>
            </a:r>
          </a:p>
        </p:txBody>
      </p:sp>
      <p:sp>
        <p:nvSpPr>
          <p:cNvPr id="123" name="Textfeld 122"/>
          <p:cNvSpPr txBox="1"/>
          <p:nvPr/>
        </p:nvSpPr>
        <p:spPr>
          <a:xfrm>
            <a:off x="720305" y="22633484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8" name="Rechteck 127"/>
          <p:cNvSpPr/>
          <p:nvPr/>
        </p:nvSpPr>
        <p:spPr>
          <a:xfrm>
            <a:off x="1032571" y="42413037"/>
            <a:ext cx="30481947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u="sng" dirty="0" smtClean="0">
                <a:latin typeface="Arial" pitchFamily="34" charset="0"/>
                <a:cs typeface="Arial" pitchFamily="34" charset="0"/>
              </a:rPr>
              <a:t>Conclusion:</a:t>
            </a:r>
            <a:endParaRPr lang="en-US" sz="54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4000" b="1" dirty="0" smtClean="0"/>
              <a:t>These </a:t>
            </a:r>
            <a:r>
              <a:rPr lang="en-GB" sz="4000" b="1" dirty="0"/>
              <a:t>data clearly demonstrate a negative regulatory role of the miR-146a in inflammatory arthritis. During arthritis, miR-146a is centrally involved in the regulation of proinflammatory cytokines as well as local bone destruction. These results identify an important anti-inflammatory role of miR-146a, which might possibly be exploited for therapeutic purposes.</a:t>
            </a:r>
            <a:br>
              <a:rPr lang="en-GB" sz="4000" b="1" dirty="0"/>
            </a:br>
            <a:endParaRPr lang="de-AT" sz="4000" b="1" dirty="0"/>
          </a:p>
          <a:p>
            <a:endParaRPr lang="de-AT" sz="4000" b="1" dirty="0" smtClean="0"/>
          </a:p>
          <a:p>
            <a:endParaRPr lang="de-AT" sz="4000" b="1" dirty="0"/>
          </a:p>
          <a:p>
            <a:endParaRPr lang="de-AT" sz="4000" b="1" dirty="0" smtClean="0"/>
          </a:p>
          <a:p>
            <a:endParaRPr lang="de-AT" sz="4000" b="1" dirty="0"/>
          </a:p>
        </p:txBody>
      </p:sp>
      <p:sp>
        <p:nvSpPr>
          <p:cNvPr id="97" name="Textfeld 96"/>
          <p:cNvSpPr txBox="1"/>
          <p:nvPr/>
        </p:nvSpPr>
        <p:spPr>
          <a:xfrm>
            <a:off x="1050833" y="27907761"/>
            <a:ext cx="114986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B, Clinical assessment of  grip strength and paw swelling over 12 days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after induction of serum-transfer arthritis 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miR-146a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-/-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56"/>
          <p:cNvSpPr txBox="1">
            <a:spLocks noChangeArrowheads="1"/>
          </p:cNvSpPr>
          <p:nvPr/>
        </p:nvSpPr>
        <p:spPr bwMode="auto">
          <a:xfrm>
            <a:off x="27320301" y="1047108"/>
            <a:ext cx="186235" cy="122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 sz="8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200"/>
          </a:p>
        </p:txBody>
      </p:sp>
      <p:pic>
        <p:nvPicPr>
          <p:cNvPr id="107" name="Picture 5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744" y="72333"/>
            <a:ext cx="4853049" cy="145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6776" y="29595613"/>
            <a:ext cx="3206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hTNF</a:t>
            </a:r>
            <a:r>
              <a:rPr lang="en-GB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-alpha </a:t>
            </a:r>
            <a:r>
              <a:rPr lang="en-GB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transgenic mouse model of inflammatory arthritis</a:t>
            </a:r>
            <a:endParaRPr lang="en-GB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75313" y="40525728"/>
            <a:ext cx="1504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Histological assessment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inflammation, erosion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and number of osteoclasts (OC) in the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tarsal area of the hind paws from 10 weeks old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/miR-146a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Images of the TRAP stained tarsal area of the hind paws from TNFtg and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hTNFtg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/miR-146a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68486" y="30766776"/>
            <a:ext cx="192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hTNFtg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752829" y="30797282"/>
            <a:ext cx="423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hTNFtg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miR-146a</a:t>
            </a:r>
            <a:r>
              <a:rPr lang="en-GB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18346500" y="22466821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15409937" y="3060372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87" name="Textfeld 86"/>
          <p:cNvSpPr txBox="1"/>
          <p:nvPr/>
        </p:nvSpPr>
        <p:spPr>
          <a:xfrm rot="16200000">
            <a:off x="15704519" y="16538193"/>
            <a:ext cx="295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hTNFtg</a:t>
            </a:r>
            <a:endParaRPr lang="de-AT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7683657" y="10585501"/>
            <a:ext cx="13077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miR-146a level in arthritis</a:t>
            </a:r>
          </a:p>
          <a:p>
            <a:pPr algn="ctr"/>
            <a:r>
              <a:rPr lang="en-GB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 models</a:t>
            </a:r>
            <a:endParaRPr lang="en-GB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8289" y="11089557"/>
            <a:ext cx="5051836" cy="32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05397" y="11089557"/>
            <a:ext cx="4619616" cy="318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rechts 8"/>
          <p:cNvSpPr/>
          <p:nvPr/>
        </p:nvSpPr>
        <p:spPr>
          <a:xfrm>
            <a:off x="24073063" y="12384678"/>
            <a:ext cx="1584149" cy="945081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feld 64"/>
          <p:cNvSpPr txBox="1"/>
          <p:nvPr/>
        </p:nvSpPr>
        <p:spPr>
          <a:xfrm>
            <a:off x="0" y="21530717"/>
            <a:ext cx="32336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en-GB" sz="5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BxN</a:t>
            </a:r>
            <a:r>
              <a:rPr lang="en-GB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serum-transfer arthritis</a:t>
            </a:r>
            <a:endParaRPr lang="en-GB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225" y="10657509"/>
            <a:ext cx="9941639" cy="4076488"/>
            <a:chOff x="432273" y="11105326"/>
            <a:chExt cx="9941639" cy="4076488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3" y="11105326"/>
              <a:ext cx="9941639" cy="407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feld 68"/>
            <p:cNvSpPr txBox="1"/>
            <p:nvPr/>
          </p:nvSpPr>
          <p:spPr>
            <a:xfrm rot="20556825">
              <a:off x="3393595" y="11246347"/>
              <a:ext cx="24929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miRNA</a:t>
              </a:r>
              <a:endParaRPr lang="en-GB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Gerade Verbindung mit Pfeil 98"/>
            <p:cNvCxnSpPr/>
            <p:nvPr/>
          </p:nvCxnSpPr>
          <p:spPr>
            <a:xfrm>
              <a:off x="4680745" y="12097669"/>
              <a:ext cx="511072" cy="4581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feld 117"/>
            <p:cNvSpPr txBox="1"/>
            <p:nvPr/>
          </p:nvSpPr>
          <p:spPr>
            <a:xfrm rot="20556825">
              <a:off x="5200528" y="13478039"/>
              <a:ext cx="23006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RNA</a:t>
              </a:r>
              <a:endParaRPr lang="en-GB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Gerade Verbindung mit Pfeil 119"/>
            <p:cNvCxnSpPr/>
            <p:nvPr/>
          </p:nvCxnSpPr>
          <p:spPr>
            <a:xfrm flipV="1">
              <a:off x="7489057" y="12745741"/>
              <a:ext cx="543729" cy="6230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feld 90"/>
          <p:cNvSpPr txBox="1"/>
          <p:nvPr/>
        </p:nvSpPr>
        <p:spPr>
          <a:xfrm>
            <a:off x="15740922" y="40525728"/>
            <a:ext cx="16950935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E, Serum Cytokine level of IL-1β from 10 weeks old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/miR-146a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-/-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mice measured by Elisa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immunohistological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analysis of  IL-1β in the hind paws of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/miR-146a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-/-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mice. MRNA expression level of the indicated genes in the joints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hTNFtg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/miR-146a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-/-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mice.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5688857" y="14403666"/>
            <a:ext cx="8002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9678518" y="14403666"/>
            <a:ext cx="9028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1152353" y="3043502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10" name="Rechteck 109"/>
          <p:cNvSpPr/>
          <p:nvPr/>
        </p:nvSpPr>
        <p:spPr>
          <a:xfrm>
            <a:off x="1052116" y="21251505"/>
            <a:ext cx="30752102" cy="297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hteck 151"/>
          <p:cNvSpPr/>
          <p:nvPr/>
        </p:nvSpPr>
        <p:spPr>
          <a:xfrm>
            <a:off x="1048115" y="29275170"/>
            <a:ext cx="30752102" cy="297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Positionsrahmen 1038"/>
          <p:cNvSpPr/>
          <p:nvPr/>
        </p:nvSpPr>
        <p:spPr>
          <a:xfrm>
            <a:off x="706336" y="4661325"/>
            <a:ext cx="30923963" cy="5869713"/>
          </a:xfrm>
          <a:prstGeom prst="frame">
            <a:avLst>
              <a:gd name="adj1" fmla="val 144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5" name="Positionsrahmen 164"/>
          <p:cNvSpPr/>
          <p:nvPr/>
        </p:nvSpPr>
        <p:spPr>
          <a:xfrm>
            <a:off x="617600" y="42629061"/>
            <a:ext cx="30923963" cy="3902400"/>
          </a:xfrm>
          <a:prstGeom prst="frame">
            <a:avLst>
              <a:gd name="adj1" fmla="val 144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20090457" y="10587242"/>
            <a:ext cx="18517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ealthy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27900734" y="1051349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rthritic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41" y="22732206"/>
            <a:ext cx="5401922" cy="565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3444312" y="24777647"/>
            <a:ext cx="404244" cy="384719"/>
          </a:xfrm>
          <a:prstGeom prst="rect">
            <a:avLst/>
          </a:prstGeom>
          <a:solidFill>
            <a:srgbClr val="C8DE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leichschenkliges Dreieck 23"/>
          <p:cNvSpPr/>
          <p:nvPr/>
        </p:nvSpPr>
        <p:spPr>
          <a:xfrm>
            <a:off x="13416207" y="23884334"/>
            <a:ext cx="530352" cy="457200"/>
          </a:xfrm>
          <a:prstGeom prst="triangle">
            <a:avLst/>
          </a:prstGeom>
          <a:solidFill>
            <a:srgbClr val="034E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Grafik 1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72" y="31413107"/>
            <a:ext cx="4696639" cy="3522479"/>
          </a:xfrm>
          <a:prstGeom prst="rect">
            <a:avLst/>
          </a:prstGeom>
        </p:spPr>
      </p:pic>
      <p:pic>
        <p:nvPicPr>
          <p:cNvPr id="116" name="Grafik 1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041" y="31407036"/>
            <a:ext cx="4584252" cy="3531675"/>
          </a:xfrm>
          <a:prstGeom prst="rect">
            <a:avLst/>
          </a:prstGeom>
        </p:spPr>
      </p:pic>
      <p:sp>
        <p:nvSpPr>
          <p:cNvPr id="121" name="Rechteck 120"/>
          <p:cNvSpPr/>
          <p:nvPr/>
        </p:nvSpPr>
        <p:spPr>
          <a:xfrm>
            <a:off x="12385601" y="34654572"/>
            <a:ext cx="404244" cy="384719"/>
          </a:xfrm>
          <a:prstGeom prst="rect">
            <a:avLst/>
          </a:prstGeom>
          <a:solidFill>
            <a:srgbClr val="C8DE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hteck 121"/>
          <p:cNvSpPr/>
          <p:nvPr/>
        </p:nvSpPr>
        <p:spPr>
          <a:xfrm>
            <a:off x="12385601" y="33830876"/>
            <a:ext cx="404244" cy="384719"/>
          </a:xfrm>
          <a:prstGeom prst="rect">
            <a:avLst/>
          </a:prstGeom>
          <a:solidFill>
            <a:srgbClr val="034E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479" y="32585079"/>
            <a:ext cx="3525346" cy="29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461" y="36441619"/>
            <a:ext cx="3576710" cy="29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371" y="13983713"/>
            <a:ext cx="13345294" cy="69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Textfeld 132"/>
          <p:cNvSpPr txBox="1"/>
          <p:nvPr/>
        </p:nvSpPr>
        <p:spPr>
          <a:xfrm>
            <a:off x="20666521" y="14403665"/>
            <a:ext cx="8002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24431649" y="14403665"/>
            <a:ext cx="9028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BM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13770770" y="14403665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Paw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28299369" y="14403665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Paw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1989680" y="16466290"/>
            <a:ext cx="37230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elative </a:t>
            </a:r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miR-146a</a:t>
            </a:r>
          </a:p>
          <a:p>
            <a:pPr algn="ctr"/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xpression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16607304" y="16461249"/>
            <a:ext cx="37230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elative </a:t>
            </a:r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miR-146a</a:t>
            </a:r>
          </a:p>
          <a:p>
            <a:pPr algn="ctr"/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623056" y="22407007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Grip</a:t>
            </a:r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strength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8641185" y="22407007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Paw</a:t>
            </a:r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swelling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720305" y="1476196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 smtClean="0">
                <a:latin typeface="Arial" pitchFamily="34" charset="0"/>
                <a:cs typeface="Arial" pitchFamily="34" charset="0"/>
              </a:rPr>
              <a:t>A</a:t>
            </a:r>
            <a:endParaRPr lang="de-AT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 rot="16200000">
            <a:off x="-815396" y="16122696"/>
            <a:ext cx="6203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Serum-transfer arthritis</a:t>
            </a:r>
            <a:endParaRPr lang="de-AT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4368637" y="2374038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14222176" y="24616063"/>
            <a:ext cx="278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miR-146a</a:t>
            </a:r>
            <a:r>
              <a:rPr lang="de-AT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endParaRPr lang="en-GB" sz="4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21353485" y="22407007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IL-12p40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27130586" y="22407007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IL-6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feld 149"/>
          <p:cNvSpPr txBox="1"/>
          <p:nvPr/>
        </p:nvSpPr>
        <p:spPr>
          <a:xfrm rot="16200000">
            <a:off x="684944" y="25352429"/>
            <a:ext cx="39678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score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20748475" y="31971877"/>
            <a:ext cx="192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TNFtg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19600300" y="35812717"/>
            <a:ext cx="423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TNFtg miR-146a</a:t>
            </a:r>
            <a:r>
              <a:rPr lang="en-GB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12838096" y="33700069"/>
            <a:ext cx="192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hTNFtg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12820465" y="34536976"/>
            <a:ext cx="273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hTNFtg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miR-146a</a:t>
            </a:r>
            <a:r>
              <a:rPr lang="en-GB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17456961" y="30603725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feld 156"/>
          <p:cNvSpPr txBox="1"/>
          <p:nvPr/>
        </p:nvSpPr>
        <p:spPr>
          <a:xfrm>
            <a:off x="17411686" y="35565301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feld 157"/>
          <p:cNvSpPr txBox="1"/>
          <p:nvPr/>
        </p:nvSpPr>
        <p:spPr>
          <a:xfrm>
            <a:off x="25779089" y="3060372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IRAK1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29775978" y="30603725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TRAF6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25635073" y="35565301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RANKL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>
            <a:off x="30071311" y="35572277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092950" y="22639338"/>
            <a:ext cx="5292725" cy="5853112"/>
            <a:chOff x="4468" y="14261"/>
            <a:chExt cx="3334" cy="368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68" y="14261"/>
              <a:ext cx="3334" cy="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468" y="14261"/>
              <a:ext cx="3334" cy="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621" y="14820"/>
              <a:ext cx="1768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621" y="17266"/>
              <a:ext cx="1771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621" y="17266"/>
              <a:ext cx="0" cy="7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5974" y="17266"/>
              <a:ext cx="0" cy="7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327" y="17266"/>
              <a:ext cx="0" cy="7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6680" y="17266"/>
              <a:ext cx="0" cy="7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7033" y="17266"/>
              <a:ext cx="0" cy="7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7389" y="17266"/>
              <a:ext cx="0" cy="7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5621" y="14820"/>
              <a:ext cx="0" cy="24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5544" y="17266"/>
              <a:ext cx="7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H="1">
              <a:off x="5544" y="16777"/>
              <a:ext cx="7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>
              <a:off x="5544" y="16288"/>
              <a:ext cx="7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H="1">
              <a:off x="5544" y="15801"/>
              <a:ext cx="7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H="1">
              <a:off x="5544" y="15312"/>
              <a:ext cx="7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H="1">
              <a:off x="5544" y="14823"/>
              <a:ext cx="77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V="1">
              <a:off x="5621" y="16860"/>
              <a:ext cx="587" cy="40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6208" y="16696"/>
              <a:ext cx="0" cy="89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V="1">
              <a:off x="6208" y="16933"/>
              <a:ext cx="0" cy="89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6129" y="16696"/>
              <a:ext cx="159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6129" y="17022"/>
              <a:ext cx="159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6208" y="16574"/>
              <a:ext cx="238" cy="28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6446" y="16335"/>
              <a:ext cx="0" cy="166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V="1">
              <a:off x="6446" y="16647"/>
              <a:ext cx="0" cy="167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6367" y="16335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6367" y="16814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6446" y="16043"/>
              <a:ext cx="237" cy="53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Line 32"/>
            <p:cNvSpPr>
              <a:spLocks noChangeShapeType="1"/>
            </p:cNvSpPr>
            <p:nvPr/>
          </p:nvSpPr>
          <p:spPr bwMode="auto">
            <a:xfrm>
              <a:off x="6683" y="15762"/>
              <a:ext cx="0" cy="209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Line 33"/>
            <p:cNvSpPr>
              <a:spLocks noChangeShapeType="1"/>
            </p:cNvSpPr>
            <p:nvPr/>
          </p:nvSpPr>
          <p:spPr bwMode="auto">
            <a:xfrm flipV="1">
              <a:off x="6683" y="16119"/>
              <a:ext cx="0" cy="208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6604" y="15762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6604" y="16327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>
              <a:off x="6683" y="16043"/>
              <a:ext cx="353" cy="42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>
              <a:off x="7036" y="15749"/>
              <a:ext cx="0" cy="263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 flipV="1">
              <a:off x="7036" y="16158"/>
              <a:ext cx="0" cy="263"/>
            </a:xfrm>
            <a:prstGeom prst="line">
              <a:avLst/>
            </a:pr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6957" y="15749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6957" y="16421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542" y="17193"/>
              <a:ext cx="158" cy="146"/>
            </a:xfrm>
            <a:custGeom>
              <a:avLst/>
              <a:gdLst>
                <a:gd name="T0" fmla="*/ 79 w 158"/>
                <a:gd name="T1" fmla="*/ 0 h 146"/>
                <a:gd name="T2" fmla="*/ 158 w 158"/>
                <a:gd name="T3" fmla="*/ 146 h 146"/>
                <a:gd name="T4" fmla="*/ 0 w 158"/>
                <a:gd name="T5" fmla="*/ 146 h 146"/>
                <a:gd name="T6" fmla="*/ 79 w 158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46">
                  <a:moveTo>
                    <a:pt x="79" y="0"/>
                  </a:moveTo>
                  <a:lnTo>
                    <a:pt x="158" y="146"/>
                  </a:lnTo>
                  <a:lnTo>
                    <a:pt x="0" y="14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6129" y="16785"/>
              <a:ext cx="159" cy="148"/>
            </a:xfrm>
            <a:custGeom>
              <a:avLst/>
              <a:gdLst>
                <a:gd name="T0" fmla="*/ 79 w 159"/>
                <a:gd name="T1" fmla="*/ 0 h 148"/>
                <a:gd name="T2" fmla="*/ 159 w 159"/>
                <a:gd name="T3" fmla="*/ 148 h 148"/>
                <a:gd name="T4" fmla="*/ 0 w 159"/>
                <a:gd name="T5" fmla="*/ 148 h 148"/>
                <a:gd name="T6" fmla="*/ 79 w 159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48">
                  <a:moveTo>
                    <a:pt x="79" y="0"/>
                  </a:moveTo>
                  <a:lnTo>
                    <a:pt x="159" y="148"/>
                  </a:lnTo>
                  <a:lnTo>
                    <a:pt x="0" y="14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6367" y="16501"/>
              <a:ext cx="158" cy="146"/>
            </a:xfrm>
            <a:custGeom>
              <a:avLst/>
              <a:gdLst>
                <a:gd name="T0" fmla="*/ 79 w 158"/>
                <a:gd name="T1" fmla="*/ 0 h 146"/>
                <a:gd name="T2" fmla="*/ 158 w 158"/>
                <a:gd name="T3" fmla="*/ 146 h 146"/>
                <a:gd name="T4" fmla="*/ 0 w 158"/>
                <a:gd name="T5" fmla="*/ 146 h 146"/>
                <a:gd name="T6" fmla="*/ 79 w 158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46">
                  <a:moveTo>
                    <a:pt x="79" y="0"/>
                  </a:moveTo>
                  <a:lnTo>
                    <a:pt x="158" y="146"/>
                  </a:lnTo>
                  <a:lnTo>
                    <a:pt x="0" y="14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6604" y="15971"/>
              <a:ext cx="158" cy="148"/>
            </a:xfrm>
            <a:custGeom>
              <a:avLst/>
              <a:gdLst>
                <a:gd name="T0" fmla="*/ 79 w 158"/>
                <a:gd name="T1" fmla="*/ 0 h 148"/>
                <a:gd name="T2" fmla="*/ 158 w 158"/>
                <a:gd name="T3" fmla="*/ 148 h 148"/>
                <a:gd name="T4" fmla="*/ 0 w 158"/>
                <a:gd name="T5" fmla="*/ 148 h 148"/>
                <a:gd name="T6" fmla="*/ 79 w 158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48">
                  <a:moveTo>
                    <a:pt x="79" y="0"/>
                  </a:moveTo>
                  <a:lnTo>
                    <a:pt x="158" y="148"/>
                  </a:lnTo>
                  <a:lnTo>
                    <a:pt x="0" y="14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6957" y="16012"/>
              <a:ext cx="158" cy="146"/>
            </a:xfrm>
            <a:custGeom>
              <a:avLst/>
              <a:gdLst>
                <a:gd name="T0" fmla="*/ 79 w 158"/>
                <a:gd name="T1" fmla="*/ 0 h 146"/>
                <a:gd name="T2" fmla="*/ 158 w 158"/>
                <a:gd name="T3" fmla="*/ 146 h 146"/>
                <a:gd name="T4" fmla="*/ 0 w 158"/>
                <a:gd name="T5" fmla="*/ 146 h 146"/>
                <a:gd name="T6" fmla="*/ 79 w 158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46">
                  <a:moveTo>
                    <a:pt x="79" y="0"/>
                  </a:moveTo>
                  <a:lnTo>
                    <a:pt x="158" y="146"/>
                  </a:lnTo>
                  <a:lnTo>
                    <a:pt x="0" y="14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46"/>
            <p:cNvSpPr>
              <a:spLocks noChangeShapeType="1"/>
            </p:cNvSpPr>
            <p:nvPr/>
          </p:nvSpPr>
          <p:spPr bwMode="auto">
            <a:xfrm flipV="1">
              <a:off x="5621" y="16085"/>
              <a:ext cx="587" cy="118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47"/>
            <p:cNvSpPr>
              <a:spLocks noChangeShapeType="1"/>
            </p:cNvSpPr>
            <p:nvPr/>
          </p:nvSpPr>
          <p:spPr bwMode="auto">
            <a:xfrm>
              <a:off x="6208" y="15892"/>
              <a:ext cx="0" cy="12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 flipV="1">
              <a:off x="6208" y="16158"/>
              <a:ext cx="0" cy="12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6129" y="15892"/>
              <a:ext cx="159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6129" y="16278"/>
              <a:ext cx="159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51"/>
            <p:cNvSpPr>
              <a:spLocks noChangeShapeType="1"/>
            </p:cNvSpPr>
            <p:nvPr/>
          </p:nvSpPr>
          <p:spPr bwMode="auto">
            <a:xfrm flipV="1">
              <a:off x="6208" y="15679"/>
              <a:ext cx="238" cy="40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6446" y="15453"/>
              <a:ext cx="0" cy="15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53"/>
            <p:cNvSpPr>
              <a:spLocks noChangeShapeType="1"/>
            </p:cNvSpPr>
            <p:nvPr/>
          </p:nvSpPr>
          <p:spPr bwMode="auto">
            <a:xfrm flipV="1">
              <a:off x="6446" y="15752"/>
              <a:ext cx="0" cy="15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4"/>
            <p:cNvSpPr>
              <a:spLocks/>
            </p:cNvSpPr>
            <p:nvPr/>
          </p:nvSpPr>
          <p:spPr bwMode="auto">
            <a:xfrm>
              <a:off x="6367" y="15453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6367" y="15903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56"/>
            <p:cNvSpPr>
              <a:spLocks noChangeShapeType="1"/>
            </p:cNvSpPr>
            <p:nvPr/>
          </p:nvSpPr>
          <p:spPr bwMode="auto">
            <a:xfrm flipV="1">
              <a:off x="6446" y="15515"/>
              <a:ext cx="237" cy="16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>
              <a:off x="6683" y="15216"/>
              <a:ext cx="0" cy="22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58"/>
            <p:cNvSpPr>
              <a:spLocks noChangeShapeType="1"/>
            </p:cNvSpPr>
            <p:nvPr/>
          </p:nvSpPr>
          <p:spPr bwMode="auto">
            <a:xfrm flipV="1">
              <a:off x="6683" y="15588"/>
              <a:ext cx="0" cy="22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9"/>
            <p:cNvSpPr>
              <a:spLocks/>
            </p:cNvSpPr>
            <p:nvPr/>
          </p:nvSpPr>
          <p:spPr bwMode="auto">
            <a:xfrm>
              <a:off x="6604" y="15216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0"/>
            <p:cNvSpPr>
              <a:spLocks/>
            </p:cNvSpPr>
            <p:nvPr/>
          </p:nvSpPr>
          <p:spPr bwMode="auto">
            <a:xfrm>
              <a:off x="6604" y="15814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Line 61"/>
            <p:cNvSpPr>
              <a:spLocks noChangeShapeType="1"/>
            </p:cNvSpPr>
            <p:nvPr/>
          </p:nvSpPr>
          <p:spPr bwMode="auto">
            <a:xfrm>
              <a:off x="6683" y="15515"/>
              <a:ext cx="353" cy="8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Line 62"/>
            <p:cNvSpPr>
              <a:spLocks noChangeShapeType="1"/>
            </p:cNvSpPr>
            <p:nvPr/>
          </p:nvSpPr>
          <p:spPr bwMode="auto">
            <a:xfrm>
              <a:off x="7036" y="15317"/>
              <a:ext cx="0" cy="20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Line 63"/>
            <p:cNvSpPr>
              <a:spLocks noChangeShapeType="1"/>
            </p:cNvSpPr>
            <p:nvPr/>
          </p:nvSpPr>
          <p:spPr bwMode="auto">
            <a:xfrm flipV="1">
              <a:off x="7036" y="15669"/>
              <a:ext cx="0" cy="20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auto">
            <a:xfrm>
              <a:off x="6957" y="15317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6957" y="15874"/>
              <a:ext cx="158" cy="0"/>
            </a:xfrm>
            <a:custGeom>
              <a:avLst/>
              <a:gdLst>
                <a:gd name="T0" fmla="*/ 0 w 56"/>
                <a:gd name="T1" fmla="*/ 56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Rectangle 66"/>
            <p:cNvSpPr>
              <a:spLocks noChangeArrowheads="1"/>
            </p:cNvSpPr>
            <p:nvPr/>
          </p:nvSpPr>
          <p:spPr bwMode="auto">
            <a:xfrm>
              <a:off x="5542" y="17193"/>
              <a:ext cx="158" cy="146"/>
            </a:xfrm>
            <a:prstGeom prst="rect">
              <a:avLst/>
            </a:prstGeom>
            <a:solidFill>
              <a:srgbClr val="C8DEF9"/>
            </a:solidFill>
            <a:ln w="412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Rectangle 67"/>
            <p:cNvSpPr>
              <a:spLocks noChangeArrowheads="1"/>
            </p:cNvSpPr>
            <p:nvPr/>
          </p:nvSpPr>
          <p:spPr bwMode="auto">
            <a:xfrm>
              <a:off x="6129" y="16012"/>
              <a:ext cx="159" cy="146"/>
            </a:xfrm>
            <a:prstGeom prst="rect">
              <a:avLst/>
            </a:prstGeom>
            <a:solidFill>
              <a:srgbClr val="C8DEF9"/>
            </a:solidFill>
            <a:ln w="412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Rectangle 68"/>
            <p:cNvSpPr>
              <a:spLocks noChangeArrowheads="1"/>
            </p:cNvSpPr>
            <p:nvPr/>
          </p:nvSpPr>
          <p:spPr bwMode="auto">
            <a:xfrm>
              <a:off x="6367" y="15604"/>
              <a:ext cx="158" cy="148"/>
            </a:xfrm>
            <a:prstGeom prst="rect">
              <a:avLst/>
            </a:prstGeom>
            <a:solidFill>
              <a:srgbClr val="C8DEF9"/>
            </a:solidFill>
            <a:ln w="412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Rectangle 69"/>
            <p:cNvSpPr>
              <a:spLocks noChangeArrowheads="1"/>
            </p:cNvSpPr>
            <p:nvPr/>
          </p:nvSpPr>
          <p:spPr bwMode="auto">
            <a:xfrm>
              <a:off x="6604" y="15442"/>
              <a:ext cx="158" cy="146"/>
            </a:xfrm>
            <a:prstGeom prst="rect">
              <a:avLst/>
            </a:prstGeom>
            <a:solidFill>
              <a:srgbClr val="C8DEF9"/>
            </a:solidFill>
            <a:ln w="412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Rectangle 70"/>
            <p:cNvSpPr>
              <a:spLocks noChangeArrowheads="1"/>
            </p:cNvSpPr>
            <p:nvPr/>
          </p:nvSpPr>
          <p:spPr bwMode="auto">
            <a:xfrm>
              <a:off x="6957" y="15523"/>
              <a:ext cx="158" cy="146"/>
            </a:xfrm>
            <a:prstGeom prst="rect">
              <a:avLst/>
            </a:prstGeom>
            <a:solidFill>
              <a:srgbClr val="C8DEF9"/>
            </a:solidFill>
            <a:ln w="412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Rectangle 71"/>
            <p:cNvSpPr>
              <a:spLocks noChangeArrowheads="1"/>
            </p:cNvSpPr>
            <p:nvPr/>
          </p:nvSpPr>
          <p:spPr bwMode="auto">
            <a:xfrm>
              <a:off x="6118" y="15557"/>
              <a:ext cx="31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72"/>
            <p:cNvSpPr>
              <a:spLocks noChangeArrowheads="1"/>
            </p:cNvSpPr>
            <p:nvPr/>
          </p:nvSpPr>
          <p:spPr bwMode="auto">
            <a:xfrm>
              <a:off x="6384" y="15141"/>
              <a:ext cx="31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73"/>
            <p:cNvSpPr>
              <a:spLocks noChangeArrowheads="1"/>
            </p:cNvSpPr>
            <p:nvPr/>
          </p:nvSpPr>
          <p:spPr bwMode="auto">
            <a:xfrm>
              <a:off x="5220" y="17088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74"/>
            <p:cNvSpPr>
              <a:spLocks noChangeArrowheads="1"/>
            </p:cNvSpPr>
            <p:nvPr/>
          </p:nvSpPr>
          <p:spPr bwMode="auto">
            <a:xfrm>
              <a:off x="5220" y="16619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75"/>
            <p:cNvSpPr>
              <a:spLocks noChangeArrowheads="1"/>
            </p:cNvSpPr>
            <p:nvPr/>
          </p:nvSpPr>
          <p:spPr bwMode="auto">
            <a:xfrm>
              <a:off x="5220" y="16151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76"/>
            <p:cNvSpPr>
              <a:spLocks noChangeArrowheads="1"/>
            </p:cNvSpPr>
            <p:nvPr/>
          </p:nvSpPr>
          <p:spPr bwMode="auto">
            <a:xfrm>
              <a:off x="5220" y="15651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77"/>
            <p:cNvSpPr>
              <a:spLocks noChangeArrowheads="1"/>
            </p:cNvSpPr>
            <p:nvPr/>
          </p:nvSpPr>
          <p:spPr bwMode="auto">
            <a:xfrm>
              <a:off x="5220" y="15167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78"/>
            <p:cNvSpPr>
              <a:spLocks noChangeArrowheads="1"/>
            </p:cNvSpPr>
            <p:nvPr/>
          </p:nvSpPr>
          <p:spPr bwMode="auto">
            <a:xfrm>
              <a:off x="5101" y="14683"/>
              <a:ext cx="447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79"/>
            <p:cNvSpPr>
              <a:spLocks noChangeArrowheads="1"/>
            </p:cNvSpPr>
            <p:nvPr/>
          </p:nvSpPr>
          <p:spPr bwMode="auto">
            <a:xfrm>
              <a:off x="5909" y="17431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80"/>
            <p:cNvSpPr>
              <a:spLocks noChangeArrowheads="1"/>
            </p:cNvSpPr>
            <p:nvPr/>
          </p:nvSpPr>
          <p:spPr bwMode="auto">
            <a:xfrm>
              <a:off x="6254" y="17431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81"/>
            <p:cNvSpPr>
              <a:spLocks noChangeArrowheads="1"/>
            </p:cNvSpPr>
            <p:nvPr/>
          </p:nvSpPr>
          <p:spPr bwMode="auto">
            <a:xfrm>
              <a:off x="6632" y="17431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82"/>
            <p:cNvSpPr>
              <a:spLocks noChangeArrowheads="1"/>
            </p:cNvSpPr>
            <p:nvPr/>
          </p:nvSpPr>
          <p:spPr bwMode="auto">
            <a:xfrm>
              <a:off x="5559" y="17431"/>
              <a:ext cx="2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83"/>
            <p:cNvSpPr>
              <a:spLocks noChangeArrowheads="1"/>
            </p:cNvSpPr>
            <p:nvPr/>
          </p:nvSpPr>
          <p:spPr bwMode="auto">
            <a:xfrm>
              <a:off x="7260" y="17431"/>
              <a:ext cx="447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84"/>
            <p:cNvSpPr>
              <a:spLocks noChangeArrowheads="1"/>
            </p:cNvSpPr>
            <p:nvPr/>
          </p:nvSpPr>
          <p:spPr bwMode="auto">
            <a:xfrm>
              <a:off x="6887" y="17431"/>
              <a:ext cx="447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85"/>
            <p:cNvSpPr>
              <a:spLocks noChangeArrowheads="1"/>
            </p:cNvSpPr>
            <p:nvPr/>
          </p:nvSpPr>
          <p:spPr bwMode="auto">
            <a:xfrm rot="16200000">
              <a:off x="4015" y="15845"/>
              <a:ext cx="173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Clinical score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9" name="Group 88"/>
          <p:cNvGrpSpPr>
            <a:grpSpLocks noChangeAspect="1"/>
          </p:cNvGrpSpPr>
          <p:nvPr/>
        </p:nvGrpSpPr>
        <p:grpSpPr bwMode="auto">
          <a:xfrm>
            <a:off x="18649950" y="22588538"/>
            <a:ext cx="5570538" cy="5472112"/>
            <a:chOff x="11748" y="14229"/>
            <a:chExt cx="3509" cy="3447"/>
          </a:xfrm>
        </p:grpSpPr>
        <p:sp>
          <p:nvSpPr>
            <p:cNvPr id="1051" name="AutoShape 87"/>
            <p:cNvSpPr>
              <a:spLocks noChangeAspect="1" noChangeArrowheads="1" noTextEdit="1"/>
            </p:cNvSpPr>
            <p:nvPr/>
          </p:nvSpPr>
          <p:spPr bwMode="auto">
            <a:xfrm>
              <a:off x="11748" y="14229"/>
              <a:ext cx="3509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Rectangle 89"/>
            <p:cNvSpPr>
              <a:spLocks noChangeArrowheads="1"/>
            </p:cNvSpPr>
            <p:nvPr/>
          </p:nvSpPr>
          <p:spPr bwMode="auto">
            <a:xfrm>
              <a:off x="11748" y="14229"/>
              <a:ext cx="3509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Rectangle 90"/>
            <p:cNvSpPr>
              <a:spLocks noChangeArrowheads="1"/>
            </p:cNvSpPr>
            <p:nvPr/>
          </p:nvSpPr>
          <p:spPr bwMode="auto">
            <a:xfrm>
              <a:off x="13238" y="14802"/>
              <a:ext cx="1665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Line 91"/>
            <p:cNvSpPr>
              <a:spLocks noChangeShapeType="1"/>
            </p:cNvSpPr>
            <p:nvPr/>
          </p:nvSpPr>
          <p:spPr bwMode="auto">
            <a:xfrm>
              <a:off x="13238" y="17296"/>
              <a:ext cx="166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Line 92"/>
            <p:cNvSpPr>
              <a:spLocks noChangeShapeType="1"/>
            </p:cNvSpPr>
            <p:nvPr/>
          </p:nvSpPr>
          <p:spPr bwMode="auto">
            <a:xfrm flipV="1">
              <a:off x="13238" y="14802"/>
              <a:ext cx="0" cy="24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Line 93"/>
            <p:cNvSpPr>
              <a:spLocks noChangeShapeType="1"/>
            </p:cNvSpPr>
            <p:nvPr/>
          </p:nvSpPr>
          <p:spPr bwMode="auto">
            <a:xfrm flipH="1">
              <a:off x="13168" y="1729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Line 94"/>
            <p:cNvSpPr>
              <a:spLocks noChangeShapeType="1"/>
            </p:cNvSpPr>
            <p:nvPr/>
          </p:nvSpPr>
          <p:spPr bwMode="auto">
            <a:xfrm flipH="1">
              <a:off x="13168" y="16465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Line 95"/>
            <p:cNvSpPr>
              <a:spLocks noChangeShapeType="1"/>
            </p:cNvSpPr>
            <p:nvPr/>
          </p:nvSpPr>
          <p:spPr bwMode="auto">
            <a:xfrm flipH="1">
              <a:off x="13168" y="15635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96"/>
            <p:cNvSpPr>
              <a:spLocks noChangeShapeType="1"/>
            </p:cNvSpPr>
            <p:nvPr/>
          </p:nvSpPr>
          <p:spPr bwMode="auto">
            <a:xfrm flipH="1">
              <a:off x="13168" y="14802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97"/>
            <p:cNvSpPr>
              <a:spLocks/>
            </p:cNvSpPr>
            <p:nvPr/>
          </p:nvSpPr>
          <p:spPr bwMode="auto">
            <a:xfrm>
              <a:off x="13700" y="16519"/>
              <a:ext cx="174" cy="174"/>
            </a:xfrm>
            <a:custGeom>
              <a:avLst/>
              <a:gdLst>
                <a:gd name="T0" fmla="*/ 86 w 174"/>
                <a:gd name="T1" fmla="*/ 0 h 174"/>
                <a:gd name="T2" fmla="*/ 174 w 174"/>
                <a:gd name="T3" fmla="*/ 174 h 174"/>
                <a:gd name="T4" fmla="*/ 0 w 174"/>
                <a:gd name="T5" fmla="*/ 174 h 174"/>
                <a:gd name="T6" fmla="*/ 86 w 174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4">
                  <a:moveTo>
                    <a:pt x="86" y="0"/>
                  </a:moveTo>
                  <a:lnTo>
                    <a:pt x="174" y="174"/>
                  </a:lnTo>
                  <a:lnTo>
                    <a:pt x="0" y="17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34E61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98"/>
            <p:cNvSpPr>
              <a:spLocks/>
            </p:cNvSpPr>
            <p:nvPr/>
          </p:nvSpPr>
          <p:spPr bwMode="auto">
            <a:xfrm>
              <a:off x="13437" y="16398"/>
              <a:ext cx="174" cy="175"/>
            </a:xfrm>
            <a:custGeom>
              <a:avLst/>
              <a:gdLst>
                <a:gd name="T0" fmla="*/ 88 w 174"/>
                <a:gd name="T1" fmla="*/ 0 h 175"/>
                <a:gd name="T2" fmla="*/ 174 w 174"/>
                <a:gd name="T3" fmla="*/ 175 h 175"/>
                <a:gd name="T4" fmla="*/ 0 w 174"/>
                <a:gd name="T5" fmla="*/ 175 h 175"/>
                <a:gd name="T6" fmla="*/ 88 w 174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5">
                  <a:moveTo>
                    <a:pt x="88" y="0"/>
                  </a:moveTo>
                  <a:lnTo>
                    <a:pt x="174" y="175"/>
                  </a:lnTo>
                  <a:lnTo>
                    <a:pt x="0" y="17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34E61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99"/>
            <p:cNvSpPr>
              <a:spLocks/>
            </p:cNvSpPr>
            <p:nvPr/>
          </p:nvSpPr>
          <p:spPr bwMode="auto">
            <a:xfrm>
              <a:off x="13504" y="16331"/>
              <a:ext cx="174" cy="175"/>
            </a:xfrm>
            <a:custGeom>
              <a:avLst/>
              <a:gdLst>
                <a:gd name="T0" fmla="*/ 86 w 174"/>
                <a:gd name="T1" fmla="*/ 0 h 175"/>
                <a:gd name="T2" fmla="*/ 174 w 174"/>
                <a:gd name="T3" fmla="*/ 175 h 175"/>
                <a:gd name="T4" fmla="*/ 0 w 174"/>
                <a:gd name="T5" fmla="*/ 175 h 175"/>
                <a:gd name="T6" fmla="*/ 86 w 174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5">
                  <a:moveTo>
                    <a:pt x="86" y="0"/>
                  </a:moveTo>
                  <a:lnTo>
                    <a:pt x="174" y="175"/>
                  </a:lnTo>
                  <a:lnTo>
                    <a:pt x="0" y="17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34E61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00"/>
            <p:cNvSpPr>
              <a:spLocks/>
            </p:cNvSpPr>
            <p:nvPr/>
          </p:nvSpPr>
          <p:spPr bwMode="auto">
            <a:xfrm>
              <a:off x="13568" y="16214"/>
              <a:ext cx="175" cy="174"/>
            </a:xfrm>
            <a:custGeom>
              <a:avLst/>
              <a:gdLst>
                <a:gd name="T0" fmla="*/ 86 w 175"/>
                <a:gd name="T1" fmla="*/ 0 h 174"/>
                <a:gd name="T2" fmla="*/ 175 w 175"/>
                <a:gd name="T3" fmla="*/ 174 h 174"/>
                <a:gd name="T4" fmla="*/ 0 w 175"/>
                <a:gd name="T5" fmla="*/ 174 h 174"/>
                <a:gd name="T6" fmla="*/ 86 w 175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74">
                  <a:moveTo>
                    <a:pt x="86" y="0"/>
                  </a:moveTo>
                  <a:lnTo>
                    <a:pt x="175" y="174"/>
                  </a:lnTo>
                  <a:lnTo>
                    <a:pt x="0" y="17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34E61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01"/>
            <p:cNvSpPr>
              <a:spLocks/>
            </p:cNvSpPr>
            <p:nvPr/>
          </p:nvSpPr>
          <p:spPr bwMode="auto">
            <a:xfrm>
              <a:off x="13568" y="16535"/>
              <a:ext cx="175" cy="174"/>
            </a:xfrm>
            <a:custGeom>
              <a:avLst/>
              <a:gdLst>
                <a:gd name="T0" fmla="*/ 86 w 175"/>
                <a:gd name="T1" fmla="*/ 0 h 174"/>
                <a:gd name="T2" fmla="*/ 175 w 175"/>
                <a:gd name="T3" fmla="*/ 174 h 174"/>
                <a:gd name="T4" fmla="*/ 0 w 175"/>
                <a:gd name="T5" fmla="*/ 174 h 174"/>
                <a:gd name="T6" fmla="*/ 86 w 175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74">
                  <a:moveTo>
                    <a:pt x="86" y="0"/>
                  </a:moveTo>
                  <a:lnTo>
                    <a:pt x="175" y="174"/>
                  </a:lnTo>
                  <a:lnTo>
                    <a:pt x="0" y="17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34E61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102"/>
            <p:cNvSpPr>
              <a:spLocks/>
            </p:cNvSpPr>
            <p:nvPr/>
          </p:nvSpPr>
          <p:spPr bwMode="auto">
            <a:xfrm>
              <a:off x="13633" y="16393"/>
              <a:ext cx="174" cy="174"/>
            </a:xfrm>
            <a:custGeom>
              <a:avLst/>
              <a:gdLst>
                <a:gd name="T0" fmla="*/ 88 w 174"/>
                <a:gd name="T1" fmla="*/ 0 h 174"/>
                <a:gd name="T2" fmla="*/ 174 w 174"/>
                <a:gd name="T3" fmla="*/ 174 h 174"/>
                <a:gd name="T4" fmla="*/ 0 w 174"/>
                <a:gd name="T5" fmla="*/ 174 h 174"/>
                <a:gd name="T6" fmla="*/ 88 w 174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4">
                  <a:moveTo>
                    <a:pt x="88" y="0"/>
                  </a:moveTo>
                  <a:lnTo>
                    <a:pt x="174" y="174"/>
                  </a:lnTo>
                  <a:lnTo>
                    <a:pt x="0" y="17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34E61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Line 103"/>
            <p:cNvSpPr>
              <a:spLocks noChangeShapeType="1"/>
            </p:cNvSpPr>
            <p:nvPr/>
          </p:nvSpPr>
          <p:spPr bwMode="auto">
            <a:xfrm>
              <a:off x="13654" y="16436"/>
              <a:ext cx="0" cy="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104"/>
            <p:cNvSpPr>
              <a:spLocks/>
            </p:cNvSpPr>
            <p:nvPr/>
          </p:nvSpPr>
          <p:spPr bwMode="auto">
            <a:xfrm>
              <a:off x="13517" y="16436"/>
              <a:ext cx="277" cy="0"/>
            </a:xfrm>
            <a:custGeom>
              <a:avLst/>
              <a:gdLst>
                <a:gd name="T0" fmla="*/ 0 w 103"/>
                <a:gd name="T1" fmla="*/ 103 w 103"/>
                <a:gd name="T2" fmla="*/ 0 w 1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3">
                  <a:moveTo>
                    <a:pt x="0" y="0"/>
                  </a:moveTo>
                  <a:lnTo>
                    <a:pt x="10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9" name="Freeform 105"/>
            <p:cNvSpPr>
              <a:spLocks/>
            </p:cNvSpPr>
            <p:nvPr/>
          </p:nvSpPr>
          <p:spPr bwMode="auto">
            <a:xfrm>
              <a:off x="13517" y="16535"/>
              <a:ext cx="277" cy="0"/>
            </a:xfrm>
            <a:custGeom>
              <a:avLst/>
              <a:gdLst>
                <a:gd name="T0" fmla="*/ 0 w 103"/>
                <a:gd name="T1" fmla="*/ 103 w 103"/>
                <a:gd name="T2" fmla="*/ 0 w 1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3">
                  <a:moveTo>
                    <a:pt x="0" y="0"/>
                  </a:moveTo>
                  <a:lnTo>
                    <a:pt x="10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0" name="Line 106"/>
            <p:cNvSpPr>
              <a:spLocks noChangeShapeType="1"/>
            </p:cNvSpPr>
            <p:nvPr/>
          </p:nvSpPr>
          <p:spPr bwMode="auto">
            <a:xfrm>
              <a:off x="13378" y="16487"/>
              <a:ext cx="55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1" name="Rectangle 107"/>
            <p:cNvSpPr>
              <a:spLocks noChangeArrowheads="1"/>
            </p:cNvSpPr>
            <p:nvPr/>
          </p:nvSpPr>
          <p:spPr bwMode="auto">
            <a:xfrm>
              <a:off x="14414" y="16090"/>
              <a:ext cx="148" cy="148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2" name="Rectangle 108"/>
            <p:cNvSpPr>
              <a:spLocks noChangeArrowheads="1"/>
            </p:cNvSpPr>
            <p:nvPr/>
          </p:nvSpPr>
          <p:spPr bwMode="auto">
            <a:xfrm>
              <a:off x="14358" y="15895"/>
              <a:ext cx="150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3" name="Rectangle 109"/>
            <p:cNvSpPr>
              <a:spLocks noChangeArrowheads="1"/>
            </p:cNvSpPr>
            <p:nvPr/>
          </p:nvSpPr>
          <p:spPr bwMode="auto">
            <a:xfrm>
              <a:off x="14414" y="16321"/>
              <a:ext cx="148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4" name="Rectangle 110"/>
            <p:cNvSpPr>
              <a:spLocks noChangeArrowheads="1"/>
            </p:cNvSpPr>
            <p:nvPr/>
          </p:nvSpPr>
          <p:spPr bwMode="auto">
            <a:xfrm>
              <a:off x="14301" y="16034"/>
              <a:ext cx="151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5" name="Rectangle 111"/>
            <p:cNvSpPr>
              <a:spLocks noChangeArrowheads="1"/>
            </p:cNvSpPr>
            <p:nvPr/>
          </p:nvSpPr>
          <p:spPr bwMode="auto">
            <a:xfrm>
              <a:off x="14527" y="16149"/>
              <a:ext cx="147" cy="150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6" name="Rectangle 112"/>
            <p:cNvSpPr>
              <a:spLocks noChangeArrowheads="1"/>
            </p:cNvSpPr>
            <p:nvPr/>
          </p:nvSpPr>
          <p:spPr bwMode="auto">
            <a:xfrm>
              <a:off x="14414" y="15531"/>
              <a:ext cx="148" cy="150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7" name="Rectangle 113"/>
            <p:cNvSpPr>
              <a:spLocks noChangeArrowheads="1"/>
            </p:cNvSpPr>
            <p:nvPr/>
          </p:nvSpPr>
          <p:spPr bwMode="auto">
            <a:xfrm>
              <a:off x="14527" y="16034"/>
              <a:ext cx="147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Line 114"/>
            <p:cNvSpPr>
              <a:spLocks noChangeShapeType="1"/>
            </p:cNvSpPr>
            <p:nvPr/>
          </p:nvSpPr>
          <p:spPr bwMode="auto">
            <a:xfrm>
              <a:off x="14489" y="15989"/>
              <a:ext cx="0" cy="1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9" name="Freeform 115"/>
            <p:cNvSpPr>
              <a:spLocks/>
            </p:cNvSpPr>
            <p:nvPr/>
          </p:nvSpPr>
          <p:spPr bwMode="auto">
            <a:xfrm>
              <a:off x="14352" y="15989"/>
              <a:ext cx="274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0" name="Freeform 116"/>
            <p:cNvSpPr>
              <a:spLocks/>
            </p:cNvSpPr>
            <p:nvPr/>
          </p:nvSpPr>
          <p:spPr bwMode="auto">
            <a:xfrm>
              <a:off x="14352" y="16176"/>
              <a:ext cx="274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1" name="Line 117"/>
            <p:cNvSpPr>
              <a:spLocks noChangeShapeType="1"/>
            </p:cNvSpPr>
            <p:nvPr/>
          </p:nvSpPr>
          <p:spPr bwMode="auto">
            <a:xfrm>
              <a:off x="14213" y="16082"/>
              <a:ext cx="5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2" name="Rectangle 118"/>
            <p:cNvSpPr>
              <a:spLocks noChangeArrowheads="1"/>
            </p:cNvSpPr>
            <p:nvPr/>
          </p:nvSpPr>
          <p:spPr bwMode="auto">
            <a:xfrm>
              <a:off x="14344" y="15091"/>
              <a:ext cx="416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119"/>
            <p:cNvSpPr>
              <a:spLocks noChangeArrowheads="1"/>
            </p:cNvSpPr>
            <p:nvPr/>
          </p:nvSpPr>
          <p:spPr bwMode="auto">
            <a:xfrm>
              <a:off x="12631" y="16313"/>
              <a:ext cx="57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120"/>
            <p:cNvSpPr>
              <a:spLocks noChangeArrowheads="1"/>
            </p:cNvSpPr>
            <p:nvPr/>
          </p:nvSpPr>
          <p:spPr bwMode="auto">
            <a:xfrm>
              <a:off x="12406" y="15493"/>
              <a:ext cx="80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121"/>
            <p:cNvSpPr>
              <a:spLocks noChangeArrowheads="1"/>
            </p:cNvSpPr>
            <p:nvPr/>
          </p:nvSpPr>
          <p:spPr bwMode="auto">
            <a:xfrm>
              <a:off x="12406" y="14658"/>
              <a:ext cx="80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1,500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122"/>
            <p:cNvSpPr>
              <a:spLocks noChangeArrowheads="1"/>
            </p:cNvSpPr>
            <p:nvPr/>
          </p:nvSpPr>
          <p:spPr bwMode="auto">
            <a:xfrm rot="16200000">
              <a:off x="11133" y="15804"/>
              <a:ext cx="204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IL-12p40 pg/ml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123"/>
            <p:cNvSpPr>
              <a:spLocks noChangeArrowheads="1"/>
            </p:cNvSpPr>
            <p:nvPr/>
          </p:nvSpPr>
          <p:spPr bwMode="auto">
            <a:xfrm>
              <a:off x="12921" y="17116"/>
              <a:ext cx="27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2" name="Group 126"/>
          <p:cNvGrpSpPr>
            <a:grpSpLocks noChangeAspect="1"/>
          </p:cNvGrpSpPr>
          <p:nvPr/>
        </p:nvGrpSpPr>
        <p:grpSpPr bwMode="auto">
          <a:xfrm>
            <a:off x="24464963" y="22613938"/>
            <a:ext cx="4940300" cy="5446712"/>
            <a:chOff x="15411" y="14245"/>
            <a:chExt cx="3112" cy="3431"/>
          </a:xfrm>
        </p:grpSpPr>
        <p:sp>
          <p:nvSpPr>
            <p:cNvPr id="163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15411" y="14245"/>
              <a:ext cx="3112" cy="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Rectangle 127"/>
            <p:cNvSpPr>
              <a:spLocks noChangeArrowheads="1"/>
            </p:cNvSpPr>
            <p:nvPr/>
          </p:nvSpPr>
          <p:spPr bwMode="auto">
            <a:xfrm>
              <a:off x="15411" y="14245"/>
              <a:ext cx="3112" cy="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128"/>
            <p:cNvSpPr>
              <a:spLocks noChangeArrowheads="1"/>
            </p:cNvSpPr>
            <p:nvPr/>
          </p:nvSpPr>
          <p:spPr bwMode="auto">
            <a:xfrm>
              <a:off x="16545" y="14813"/>
              <a:ext cx="1629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Line 129"/>
            <p:cNvSpPr>
              <a:spLocks noChangeShapeType="1"/>
            </p:cNvSpPr>
            <p:nvPr/>
          </p:nvSpPr>
          <p:spPr bwMode="auto">
            <a:xfrm>
              <a:off x="16545" y="17287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130"/>
            <p:cNvSpPr>
              <a:spLocks noChangeShapeType="1"/>
            </p:cNvSpPr>
            <p:nvPr/>
          </p:nvSpPr>
          <p:spPr bwMode="auto">
            <a:xfrm flipV="1">
              <a:off x="16545" y="14813"/>
              <a:ext cx="0" cy="24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Line 131"/>
            <p:cNvSpPr>
              <a:spLocks noChangeShapeType="1"/>
            </p:cNvSpPr>
            <p:nvPr/>
          </p:nvSpPr>
          <p:spPr bwMode="auto">
            <a:xfrm flipH="1">
              <a:off x="16477" y="17287"/>
              <a:ext cx="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Line 132"/>
            <p:cNvSpPr>
              <a:spLocks noChangeShapeType="1"/>
            </p:cNvSpPr>
            <p:nvPr/>
          </p:nvSpPr>
          <p:spPr bwMode="auto">
            <a:xfrm flipH="1">
              <a:off x="16477" y="16668"/>
              <a:ext cx="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Line 133"/>
            <p:cNvSpPr>
              <a:spLocks noChangeShapeType="1"/>
            </p:cNvSpPr>
            <p:nvPr/>
          </p:nvSpPr>
          <p:spPr bwMode="auto">
            <a:xfrm flipH="1">
              <a:off x="16477" y="16050"/>
              <a:ext cx="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134"/>
            <p:cNvSpPr>
              <a:spLocks noChangeShapeType="1"/>
            </p:cNvSpPr>
            <p:nvPr/>
          </p:nvSpPr>
          <p:spPr bwMode="auto">
            <a:xfrm flipH="1">
              <a:off x="16477" y="15434"/>
              <a:ext cx="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Line 135"/>
            <p:cNvSpPr>
              <a:spLocks noChangeShapeType="1"/>
            </p:cNvSpPr>
            <p:nvPr/>
          </p:nvSpPr>
          <p:spPr bwMode="auto">
            <a:xfrm flipH="1">
              <a:off x="16477" y="14815"/>
              <a:ext cx="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36"/>
            <p:cNvSpPr>
              <a:spLocks/>
            </p:cNvSpPr>
            <p:nvPr/>
          </p:nvSpPr>
          <p:spPr bwMode="auto">
            <a:xfrm>
              <a:off x="16897" y="17199"/>
              <a:ext cx="172" cy="173"/>
            </a:xfrm>
            <a:custGeom>
              <a:avLst/>
              <a:gdLst>
                <a:gd name="T0" fmla="*/ 87 w 172"/>
                <a:gd name="T1" fmla="*/ 0 h 173"/>
                <a:gd name="T2" fmla="*/ 172 w 172"/>
                <a:gd name="T3" fmla="*/ 173 h 173"/>
                <a:gd name="T4" fmla="*/ 0 w 172"/>
                <a:gd name="T5" fmla="*/ 173 h 173"/>
                <a:gd name="T6" fmla="*/ 87 w 172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3">
                  <a:moveTo>
                    <a:pt x="87" y="0"/>
                  </a:moveTo>
                  <a:lnTo>
                    <a:pt x="172" y="173"/>
                  </a:lnTo>
                  <a:lnTo>
                    <a:pt x="0" y="17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37"/>
            <p:cNvSpPr>
              <a:spLocks/>
            </p:cNvSpPr>
            <p:nvPr/>
          </p:nvSpPr>
          <p:spPr bwMode="auto">
            <a:xfrm>
              <a:off x="16868" y="17199"/>
              <a:ext cx="172" cy="173"/>
            </a:xfrm>
            <a:custGeom>
              <a:avLst/>
              <a:gdLst>
                <a:gd name="T0" fmla="*/ 84 w 172"/>
                <a:gd name="T1" fmla="*/ 0 h 173"/>
                <a:gd name="T2" fmla="*/ 172 w 172"/>
                <a:gd name="T3" fmla="*/ 173 h 173"/>
                <a:gd name="T4" fmla="*/ 0 w 172"/>
                <a:gd name="T5" fmla="*/ 173 h 173"/>
                <a:gd name="T6" fmla="*/ 84 w 172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3">
                  <a:moveTo>
                    <a:pt x="84" y="0"/>
                  </a:moveTo>
                  <a:lnTo>
                    <a:pt x="172" y="173"/>
                  </a:lnTo>
                  <a:lnTo>
                    <a:pt x="0" y="17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38"/>
            <p:cNvSpPr>
              <a:spLocks/>
            </p:cNvSpPr>
            <p:nvPr/>
          </p:nvSpPr>
          <p:spPr bwMode="auto">
            <a:xfrm>
              <a:off x="16995" y="17199"/>
              <a:ext cx="172" cy="173"/>
            </a:xfrm>
            <a:custGeom>
              <a:avLst/>
              <a:gdLst>
                <a:gd name="T0" fmla="*/ 87 w 172"/>
                <a:gd name="T1" fmla="*/ 0 h 173"/>
                <a:gd name="T2" fmla="*/ 172 w 172"/>
                <a:gd name="T3" fmla="*/ 173 h 173"/>
                <a:gd name="T4" fmla="*/ 0 w 172"/>
                <a:gd name="T5" fmla="*/ 173 h 173"/>
                <a:gd name="T6" fmla="*/ 87 w 172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3">
                  <a:moveTo>
                    <a:pt x="87" y="0"/>
                  </a:moveTo>
                  <a:lnTo>
                    <a:pt x="172" y="173"/>
                  </a:lnTo>
                  <a:lnTo>
                    <a:pt x="0" y="17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39"/>
            <p:cNvSpPr>
              <a:spLocks/>
            </p:cNvSpPr>
            <p:nvPr/>
          </p:nvSpPr>
          <p:spPr bwMode="auto">
            <a:xfrm>
              <a:off x="16738" y="17199"/>
              <a:ext cx="172" cy="173"/>
            </a:xfrm>
            <a:custGeom>
              <a:avLst/>
              <a:gdLst>
                <a:gd name="T0" fmla="*/ 88 w 172"/>
                <a:gd name="T1" fmla="*/ 0 h 173"/>
                <a:gd name="T2" fmla="*/ 172 w 172"/>
                <a:gd name="T3" fmla="*/ 173 h 173"/>
                <a:gd name="T4" fmla="*/ 0 w 172"/>
                <a:gd name="T5" fmla="*/ 173 h 173"/>
                <a:gd name="T6" fmla="*/ 88 w 172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3">
                  <a:moveTo>
                    <a:pt x="88" y="0"/>
                  </a:moveTo>
                  <a:lnTo>
                    <a:pt x="172" y="173"/>
                  </a:lnTo>
                  <a:lnTo>
                    <a:pt x="0" y="17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40"/>
            <p:cNvSpPr>
              <a:spLocks/>
            </p:cNvSpPr>
            <p:nvPr/>
          </p:nvSpPr>
          <p:spPr bwMode="auto">
            <a:xfrm>
              <a:off x="16931" y="17199"/>
              <a:ext cx="172" cy="173"/>
            </a:xfrm>
            <a:custGeom>
              <a:avLst/>
              <a:gdLst>
                <a:gd name="T0" fmla="*/ 85 w 172"/>
                <a:gd name="T1" fmla="*/ 0 h 173"/>
                <a:gd name="T2" fmla="*/ 172 w 172"/>
                <a:gd name="T3" fmla="*/ 173 h 173"/>
                <a:gd name="T4" fmla="*/ 0 w 172"/>
                <a:gd name="T5" fmla="*/ 173 h 173"/>
                <a:gd name="T6" fmla="*/ 85 w 172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3">
                  <a:moveTo>
                    <a:pt x="85" y="0"/>
                  </a:moveTo>
                  <a:lnTo>
                    <a:pt x="172" y="173"/>
                  </a:lnTo>
                  <a:lnTo>
                    <a:pt x="0" y="17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41"/>
            <p:cNvSpPr>
              <a:spLocks/>
            </p:cNvSpPr>
            <p:nvPr/>
          </p:nvSpPr>
          <p:spPr bwMode="auto">
            <a:xfrm>
              <a:off x="16804" y="17199"/>
              <a:ext cx="172" cy="173"/>
            </a:xfrm>
            <a:custGeom>
              <a:avLst/>
              <a:gdLst>
                <a:gd name="T0" fmla="*/ 85 w 172"/>
                <a:gd name="T1" fmla="*/ 0 h 173"/>
                <a:gd name="T2" fmla="*/ 172 w 172"/>
                <a:gd name="T3" fmla="*/ 173 h 173"/>
                <a:gd name="T4" fmla="*/ 0 w 172"/>
                <a:gd name="T5" fmla="*/ 173 h 173"/>
                <a:gd name="T6" fmla="*/ 85 w 172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3">
                  <a:moveTo>
                    <a:pt x="85" y="0"/>
                  </a:moveTo>
                  <a:lnTo>
                    <a:pt x="172" y="173"/>
                  </a:lnTo>
                  <a:lnTo>
                    <a:pt x="0" y="17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42"/>
            <p:cNvSpPr>
              <a:spLocks/>
            </p:cNvSpPr>
            <p:nvPr/>
          </p:nvSpPr>
          <p:spPr bwMode="auto">
            <a:xfrm>
              <a:off x="16836" y="17193"/>
              <a:ext cx="172" cy="174"/>
            </a:xfrm>
            <a:custGeom>
              <a:avLst/>
              <a:gdLst>
                <a:gd name="T0" fmla="*/ 87 w 172"/>
                <a:gd name="T1" fmla="*/ 0 h 174"/>
                <a:gd name="T2" fmla="*/ 172 w 172"/>
                <a:gd name="T3" fmla="*/ 174 h 174"/>
                <a:gd name="T4" fmla="*/ 0 w 172"/>
                <a:gd name="T5" fmla="*/ 174 h 174"/>
                <a:gd name="T6" fmla="*/ 87 w 172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4">
                  <a:moveTo>
                    <a:pt x="87" y="0"/>
                  </a:moveTo>
                  <a:lnTo>
                    <a:pt x="172" y="174"/>
                  </a:lnTo>
                  <a:lnTo>
                    <a:pt x="0" y="17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34E61"/>
            </a:solidFill>
            <a:ln w="539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Line 143"/>
            <p:cNvSpPr>
              <a:spLocks noChangeShapeType="1"/>
            </p:cNvSpPr>
            <p:nvPr/>
          </p:nvSpPr>
          <p:spPr bwMode="auto">
            <a:xfrm>
              <a:off x="16952" y="17287"/>
              <a:ext cx="1" cy="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Line 144"/>
            <p:cNvSpPr>
              <a:spLocks noChangeShapeType="1"/>
            </p:cNvSpPr>
            <p:nvPr/>
          </p:nvSpPr>
          <p:spPr bwMode="auto">
            <a:xfrm>
              <a:off x="16683" y="17287"/>
              <a:ext cx="54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145"/>
            <p:cNvSpPr>
              <a:spLocks noChangeArrowheads="1"/>
            </p:cNvSpPr>
            <p:nvPr/>
          </p:nvSpPr>
          <p:spPr bwMode="auto">
            <a:xfrm>
              <a:off x="17584" y="17212"/>
              <a:ext cx="148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Rectangle 146"/>
            <p:cNvSpPr>
              <a:spLocks noChangeArrowheads="1"/>
            </p:cNvSpPr>
            <p:nvPr/>
          </p:nvSpPr>
          <p:spPr bwMode="auto">
            <a:xfrm>
              <a:off x="17806" y="17212"/>
              <a:ext cx="146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Rectangle 147"/>
            <p:cNvSpPr>
              <a:spLocks noChangeArrowheads="1"/>
            </p:cNvSpPr>
            <p:nvPr/>
          </p:nvSpPr>
          <p:spPr bwMode="auto">
            <a:xfrm>
              <a:off x="17695" y="17212"/>
              <a:ext cx="146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Rectangle 148"/>
            <p:cNvSpPr>
              <a:spLocks noChangeArrowheads="1"/>
            </p:cNvSpPr>
            <p:nvPr/>
          </p:nvSpPr>
          <p:spPr bwMode="auto">
            <a:xfrm>
              <a:off x="17695" y="16708"/>
              <a:ext cx="146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Rectangle 149"/>
            <p:cNvSpPr>
              <a:spLocks noChangeArrowheads="1"/>
            </p:cNvSpPr>
            <p:nvPr/>
          </p:nvSpPr>
          <p:spPr bwMode="auto">
            <a:xfrm>
              <a:off x="17695" y="15399"/>
              <a:ext cx="146" cy="150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150"/>
            <p:cNvSpPr>
              <a:spLocks noChangeArrowheads="1"/>
            </p:cNvSpPr>
            <p:nvPr/>
          </p:nvSpPr>
          <p:spPr bwMode="auto">
            <a:xfrm>
              <a:off x="17695" y="15959"/>
              <a:ext cx="146" cy="147"/>
            </a:xfrm>
            <a:prstGeom prst="rect">
              <a:avLst/>
            </a:prstGeom>
            <a:solidFill>
              <a:srgbClr val="C8DEF9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Line 151"/>
            <p:cNvSpPr>
              <a:spLocks noChangeShapeType="1"/>
            </p:cNvSpPr>
            <p:nvPr/>
          </p:nvSpPr>
          <p:spPr bwMode="auto">
            <a:xfrm>
              <a:off x="17769" y="16375"/>
              <a:ext cx="0" cy="6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52"/>
            <p:cNvSpPr>
              <a:spLocks/>
            </p:cNvSpPr>
            <p:nvPr/>
          </p:nvSpPr>
          <p:spPr bwMode="auto">
            <a:xfrm>
              <a:off x="17635" y="16375"/>
              <a:ext cx="269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53"/>
            <p:cNvSpPr>
              <a:spLocks/>
            </p:cNvSpPr>
            <p:nvPr/>
          </p:nvSpPr>
          <p:spPr bwMode="auto">
            <a:xfrm>
              <a:off x="17635" y="17007"/>
              <a:ext cx="269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8" name="Line 154"/>
            <p:cNvSpPr>
              <a:spLocks noChangeShapeType="1"/>
            </p:cNvSpPr>
            <p:nvPr/>
          </p:nvSpPr>
          <p:spPr bwMode="auto">
            <a:xfrm>
              <a:off x="17497" y="16692"/>
              <a:ext cx="54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9" name="Rectangle 155"/>
            <p:cNvSpPr>
              <a:spLocks noChangeArrowheads="1"/>
            </p:cNvSpPr>
            <p:nvPr/>
          </p:nvSpPr>
          <p:spPr bwMode="auto">
            <a:xfrm>
              <a:off x="16260" y="17121"/>
              <a:ext cx="270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156"/>
            <p:cNvSpPr>
              <a:spLocks noChangeArrowheads="1"/>
            </p:cNvSpPr>
            <p:nvPr/>
          </p:nvSpPr>
          <p:spPr bwMode="auto">
            <a:xfrm>
              <a:off x="16101" y="15906"/>
              <a:ext cx="41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157"/>
            <p:cNvSpPr>
              <a:spLocks noChangeArrowheads="1"/>
            </p:cNvSpPr>
            <p:nvPr/>
          </p:nvSpPr>
          <p:spPr bwMode="auto">
            <a:xfrm>
              <a:off x="16101" y="15298"/>
              <a:ext cx="41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158"/>
            <p:cNvSpPr>
              <a:spLocks noChangeArrowheads="1"/>
            </p:cNvSpPr>
            <p:nvPr/>
          </p:nvSpPr>
          <p:spPr bwMode="auto">
            <a:xfrm>
              <a:off x="16101" y="14690"/>
              <a:ext cx="41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159"/>
            <p:cNvSpPr>
              <a:spLocks noChangeArrowheads="1"/>
            </p:cNvSpPr>
            <p:nvPr/>
          </p:nvSpPr>
          <p:spPr bwMode="auto">
            <a:xfrm rot="16200000">
              <a:off x="15113" y="15827"/>
              <a:ext cx="140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IL-6 pg/ml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160"/>
            <p:cNvSpPr>
              <a:spLocks noChangeArrowheads="1"/>
            </p:cNvSpPr>
            <p:nvPr/>
          </p:nvSpPr>
          <p:spPr bwMode="auto">
            <a:xfrm>
              <a:off x="16101" y="16530"/>
              <a:ext cx="41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5" name="Group 163"/>
          <p:cNvGrpSpPr>
            <a:grpSpLocks noChangeAspect="1"/>
          </p:cNvGrpSpPr>
          <p:nvPr/>
        </p:nvGrpSpPr>
        <p:grpSpPr bwMode="auto">
          <a:xfrm>
            <a:off x="-144463" y="35034538"/>
            <a:ext cx="5641976" cy="6226175"/>
            <a:chOff x="-91" y="22069"/>
            <a:chExt cx="3554" cy="3922"/>
          </a:xfrm>
        </p:grpSpPr>
        <p:sp>
          <p:nvSpPr>
            <p:cNvPr id="1096" name="AutoShape 162"/>
            <p:cNvSpPr>
              <a:spLocks noChangeAspect="1" noChangeArrowheads="1" noTextEdit="1"/>
            </p:cNvSpPr>
            <p:nvPr/>
          </p:nvSpPr>
          <p:spPr bwMode="auto">
            <a:xfrm>
              <a:off x="-91" y="22069"/>
              <a:ext cx="3554" cy="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7" name="Rectangle 164"/>
            <p:cNvSpPr>
              <a:spLocks noChangeArrowheads="1"/>
            </p:cNvSpPr>
            <p:nvPr/>
          </p:nvSpPr>
          <p:spPr bwMode="auto">
            <a:xfrm>
              <a:off x="-91" y="22069"/>
              <a:ext cx="3554" cy="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8" name="Rectangle 165"/>
            <p:cNvSpPr>
              <a:spLocks noChangeArrowheads="1"/>
            </p:cNvSpPr>
            <p:nvPr/>
          </p:nvSpPr>
          <p:spPr bwMode="auto">
            <a:xfrm>
              <a:off x="1658" y="22966"/>
              <a:ext cx="1432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9" name="Rectangle 166"/>
            <p:cNvSpPr>
              <a:spLocks noChangeArrowheads="1"/>
            </p:cNvSpPr>
            <p:nvPr/>
          </p:nvSpPr>
          <p:spPr bwMode="auto">
            <a:xfrm>
              <a:off x="1776" y="24132"/>
              <a:ext cx="479" cy="1006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0" name="Freeform 167"/>
            <p:cNvSpPr>
              <a:spLocks/>
            </p:cNvSpPr>
            <p:nvPr/>
          </p:nvSpPr>
          <p:spPr bwMode="auto">
            <a:xfrm>
              <a:off x="1776" y="24132"/>
              <a:ext cx="475" cy="1000"/>
            </a:xfrm>
            <a:custGeom>
              <a:avLst/>
              <a:gdLst>
                <a:gd name="T0" fmla="*/ 0 w 153"/>
                <a:gd name="T1" fmla="*/ 320 h 320"/>
                <a:gd name="T2" fmla="*/ 0 w 153"/>
                <a:gd name="T3" fmla="*/ 320 h 320"/>
                <a:gd name="T4" fmla="*/ 0 w 153"/>
                <a:gd name="T5" fmla="*/ 0 h 320"/>
                <a:gd name="T6" fmla="*/ 153 w 153"/>
                <a:gd name="T7" fmla="*/ 0 h 320"/>
                <a:gd name="T8" fmla="*/ 153 w 153"/>
                <a:gd name="T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20">
                  <a:moveTo>
                    <a:pt x="0" y="320"/>
                  </a:moveTo>
                  <a:lnTo>
                    <a:pt x="0" y="320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3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1" name="Freeform 168"/>
            <p:cNvSpPr>
              <a:spLocks/>
            </p:cNvSpPr>
            <p:nvPr/>
          </p:nvSpPr>
          <p:spPr bwMode="auto">
            <a:xfrm>
              <a:off x="1897" y="24053"/>
              <a:ext cx="236" cy="0"/>
            </a:xfrm>
            <a:custGeom>
              <a:avLst/>
              <a:gdLst>
                <a:gd name="T0" fmla="*/ 0 w 76"/>
                <a:gd name="T1" fmla="*/ 76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0" y="0"/>
                  </a:move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2" name="Line 169"/>
            <p:cNvSpPr>
              <a:spLocks noChangeShapeType="1"/>
            </p:cNvSpPr>
            <p:nvPr/>
          </p:nvSpPr>
          <p:spPr bwMode="auto">
            <a:xfrm>
              <a:off x="2015" y="24053"/>
              <a:ext cx="0" cy="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3" name="Rectangle 170"/>
            <p:cNvSpPr>
              <a:spLocks noChangeArrowheads="1"/>
            </p:cNvSpPr>
            <p:nvPr/>
          </p:nvSpPr>
          <p:spPr bwMode="auto">
            <a:xfrm>
              <a:off x="2494" y="23575"/>
              <a:ext cx="478" cy="1563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4" name="Freeform 171"/>
            <p:cNvSpPr>
              <a:spLocks/>
            </p:cNvSpPr>
            <p:nvPr/>
          </p:nvSpPr>
          <p:spPr bwMode="auto">
            <a:xfrm>
              <a:off x="2494" y="23575"/>
              <a:ext cx="478" cy="1557"/>
            </a:xfrm>
            <a:custGeom>
              <a:avLst/>
              <a:gdLst>
                <a:gd name="T0" fmla="*/ 0 w 154"/>
                <a:gd name="T1" fmla="*/ 498 h 498"/>
                <a:gd name="T2" fmla="*/ 0 w 154"/>
                <a:gd name="T3" fmla="*/ 498 h 498"/>
                <a:gd name="T4" fmla="*/ 0 w 154"/>
                <a:gd name="T5" fmla="*/ 0 h 498"/>
                <a:gd name="T6" fmla="*/ 154 w 154"/>
                <a:gd name="T7" fmla="*/ 0 h 498"/>
                <a:gd name="T8" fmla="*/ 154 w 154"/>
                <a:gd name="T9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98">
                  <a:moveTo>
                    <a:pt x="0" y="498"/>
                  </a:moveTo>
                  <a:lnTo>
                    <a:pt x="0" y="498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49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5" name="Freeform 172"/>
            <p:cNvSpPr>
              <a:spLocks/>
            </p:cNvSpPr>
            <p:nvPr/>
          </p:nvSpPr>
          <p:spPr bwMode="auto">
            <a:xfrm>
              <a:off x="2615" y="23419"/>
              <a:ext cx="236" cy="0"/>
            </a:xfrm>
            <a:custGeom>
              <a:avLst/>
              <a:gdLst>
                <a:gd name="T0" fmla="*/ 0 w 76"/>
                <a:gd name="T1" fmla="*/ 76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0" y="0"/>
                  </a:move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6" name="Line 173"/>
            <p:cNvSpPr>
              <a:spLocks noChangeShapeType="1"/>
            </p:cNvSpPr>
            <p:nvPr/>
          </p:nvSpPr>
          <p:spPr bwMode="auto">
            <a:xfrm>
              <a:off x="2733" y="23419"/>
              <a:ext cx="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7" name="Line 174"/>
            <p:cNvSpPr>
              <a:spLocks noChangeShapeType="1"/>
            </p:cNvSpPr>
            <p:nvPr/>
          </p:nvSpPr>
          <p:spPr bwMode="auto">
            <a:xfrm>
              <a:off x="1658" y="25138"/>
              <a:ext cx="14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8" name="Line 175"/>
            <p:cNvSpPr>
              <a:spLocks noChangeShapeType="1"/>
            </p:cNvSpPr>
            <p:nvPr/>
          </p:nvSpPr>
          <p:spPr bwMode="auto">
            <a:xfrm flipV="1">
              <a:off x="1658" y="22966"/>
              <a:ext cx="0" cy="21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9" name="Line 176"/>
            <p:cNvSpPr>
              <a:spLocks noChangeShapeType="1"/>
            </p:cNvSpPr>
            <p:nvPr/>
          </p:nvSpPr>
          <p:spPr bwMode="auto">
            <a:xfrm flipH="1">
              <a:off x="1596" y="25138"/>
              <a:ext cx="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0" name="Line 177"/>
            <p:cNvSpPr>
              <a:spLocks noChangeShapeType="1"/>
            </p:cNvSpPr>
            <p:nvPr/>
          </p:nvSpPr>
          <p:spPr bwMode="auto">
            <a:xfrm flipH="1">
              <a:off x="1596" y="24413"/>
              <a:ext cx="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1" name="Line 178"/>
            <p:cNvSpPr>
              <a:spLocks noChangeShapeType="1"/>
            </p:cNvSpPr>
            <p:nvPr/>
          </p:nvSpPr>
          <p:spPr bwMode="auto">
            <a:xfrm flipH="1">
              <a:off x="1596" y="23691"/>
              <a:ext cx="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2" name="Line 179"/>
            <p:cNvSpPr>
              <a:spLocks noChangeShapeType="1"/>
            </p:cNvSpPr>
            <p:nvPr/>
          </p:nvSpPr>
          <p:spPr bwMode="auto">
            <a:xfrm flipH="1">
              <a:off x="1596" y="22966"/>
              <a:ext cx="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3" name="Rectangle 180"/>
            <p:cNvSpPr>
              <a:spLocks noChangeArrowheads="1"/>
            </p:cNvSpPr>
            <p:nvPr/>
          </p:nvSpPr>
          <p:spPr bwMode="auto">
            <a:xfrm>
              <a:off x="2621" y="23075"/>
              <a:ext cx="37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181"/>
            <p:cNvSpPr>
              <a:spLocks noChangeArrowheads="1"/>
            </p:cNvSpPr>
            <p:nvPr/>
          </p:nvSpPr>
          <p:spPr bwMode="auto">
            <a:xfrm rot="16200000">
              <a:off x="-162" y="23753"/>
              <a:ext cx="108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900" b="1" dirty="0">
                  <a:solidFill>
                    <a:srgbClr val="000000"/>
                  </a:solidFill>
                </a:rPr>
                <a:t>A</a:t>
              </a:r>
              <a:r>
                <a:rPr kumimoji="0" lang="en-US" altLang="en-US" sz="3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rea of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182"/>
            <p:cNvSpPr>
              <a:spLocks noChangeArrowheads="1"/>
            </p:cNvSpPr>
            <p:nvPr/>
          </p:nvSpPr>
          <p:spPr bwMode="auto">
            <a:xfrm rot="16200000">
              <a:off x="-622" y="23792"/>
              <a:ext cx="288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inflammation (mm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183"/>
            <p:cNvSpPr>
              <a:spLocks noChangeArrowheads="1"/>
            </p:cNvSpPr>
            <p:nvPr/>
          </p:nvSpPr>
          <p:spPr bwMode="auto">
            <a:xfrm rot="16200000">
              <a:off x="582" y="22572"/>
              <a:ext cx="2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184"/>
            <p:cNvSpPr>
              <a:spLocks noChangeArrowheads="1"/>
            </p:cNvSpPr>
            <p:nvPr/>
          </p:nvSpPr>
          <p:spPr bwMode="auto">
            <a:xfrm rot="16200000">
              <a:off x="691" y="22386"/>
              <a:ext cx="257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185"/>
            <p:cNvSpPr>
              <a:spLocks noChangeArrowheads="1"/>
            </p:cNvSpPr>
            <p:nvPr/>
          </p:nvSpPr>
          <p:spPr bwMode="auto">
            <a:xfrm>
              <a:off x="1074" y="22822"/>
              <a:ext cx="5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186"/>
            <p:cNvSpPr>
              <a:spLocks noChangeArrowheads="1"/>
            </p:cNvSpPr>
            <p:nvPr/>
          </p:nvSpPr>
          <p:spPr bwMode="auto">
            <a:xfrm>
              <a:off x="1223" y="23540"/>
              <a:ext cx="317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187"/>
            <p:cNvSpPr>
              <a:spLocks noChangeArrowheads="1"/>
            </p:cNvSpPr>
            <p:nvPr/>
          </p:nvSpPr>
          <p:spPr bwMode="auto">
            <a:xfrm>
              <a:off x="1074" y="24284"/>
              <a:ext cx="5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188"/>
            <p:cNvSpPr>
              <a:spLocks noChangeArrowheads="1"/>
            </p:cNvSpPr>
            <p:nvPr/>
          </p:nvSpPr>
          <p:spPr bwMode="auto">
            <a:xfrm>
              <a:off x="1223" y="25012"/>
              <a:ext cx="317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2" name="Group 191"/>
          <p:cNvGrpSpPr>
            <a:grpSpLocks noChangeAspect="1"/>
          </p:cNvGrpSpPr>
          <p:nvPr/>
        </p:nvGrpSpPr>
        <p:grpSpPr bwMode="auto">
          <a:xfrm>
            <a:off x="4449763" y="35506025"/>
            <a:ext cx="5918200" cy="5422900"/>
            <a:chOff x="2803" y="22366"/>
            <a:chExt cx="3728" cy="3416"/>
          </a:xfrm>
        </p:grpSpPr>
        <p:sp>
          <p:nvSpPr>
            <p:cNvPr id="1123" name="AutoShape 190"/>
            <p:cNvSpPr>
              <a:spLocks noChangeAspect="1" noChangeArrowheads="1" noTextEdit="1"/>
            </p:cNvSpPr>
            <p:nvPr/>
          </p:nvSpPr>
          <p:spPr bwMode="auto">
            <a:xfrm>
              <a:off x="2803" y="22366"/>
              <a:ext cx="3728" cy="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4" name="Rectangle 192"/>
            <p:cNvSpPr>
              <a:spLocks noChangeArrowheads="1"/>
            </p:cNvSpPr>
            <p:nvPr/>
          </p:nvSpPr>
          <p:spPr bwMode="auto">
            <a:xfrm>
              <a:off x="2803" y="22366"/>
              <a:ext cx="3728" cy="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5" name="Rectangle 193"/>
            <p:cNvSpPr>
              <a:spLocks noChangeArrowheads="1"/>
            </p:cNvSpPr>
            <p:nvPr/>
          </p:nvSpPr>
          <p:spPr bwMode="auto">
            <a:xfrm>
              <a:off x="4688" y="22954"/>
              <a:ext cx="1460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6" name="Rectangle 194"/>
            <p:cNvSpPr>
              <a:spLocks noChangeArrowheads="1"/>
            </p:cNvSpPr>
            <p:nvPr/>
          </p:nvSpPr>
          <p:spPr bwMode="auto">
            <a:xfrm>
              <a:off x="4810" y="24494"/>
              <a:ext cx="487" cy="655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7" name="Freeform 195"/>
            <p:cNvSpPr>
              <a:spLocks/>
            </p:cNvSpPr>
            <p:nvPr/>
          </p:nvSpPr>
          <p:spPr bwMode="auto">
            <a:xfrm>
              <a:off x="4810" y="24494"/>
              <a:ext cx="484" cy="649"/>
            </a:xfrm>
            <a:custGeom>
              <a:avLst/>
              <a:gdLst>
                <a:gd name="T0" fmla="*/ 0 w 150"/>
                <a:gd name="T1" fmla="*/ 201 h 201"/>
                <a:gd name="T2" fmla="*/ 0 w 150"/>
                <a:gd name="T3" fmla="*/ 201 h 201"/>
                <a:gd name="T4" fmla="*/ 0 w 150"/>
                <a:gd name="T5" fmla="*/ 0 h 201"/>
                <a:gd name="T6" fmla="*/ 150 w 150"/>
                <a:gd name="T7" fmla="*/ 0 h 201"/>
                <a:gd name="T8" fmla="*/ 150 w 150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01">
                  <a:moveTo>
                    <a:pt x="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0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8" name="Freeform 196"/>
            <p:cNvSpPr>
              <a:spLocks/>
            </p:cNvSpPr>
            <p:nvPr/>
          </p:nvSpPr>
          <p:spPr bwMode="auto">
            <a:xfrm>
              <a:off x="4933" y="24397"/>
              <a:ext cx="241" cy="0"/>
            </a:xfrm>
            <a:custGeom>
              <a:avLst/>
              <a:gdLst>
                <a:gd name="T0" fmla="*/ 0 w 75"/>
                <a:gd name="T1" fmla="*/ 75 w 75"/>
                <a:gd name="T2" fmla="*/ 0 w 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5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9" name="Line 197"/>
            <p:cNvSpPr>
              <a:spLocks noChangeShapeType="1"/>
            </p:cNvSpPr>
            <p:nvPr/>
          </p:nvSpPr>
          <p:spPr bwMode="auto">
            <a:xfrm>
              <a:off x="5055" y="24397"/>
              <a:ext cx="0" cy="9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0" name="Rectangle 198"/>
            <p:cNvSpPr>
              <a:spLocks noChangeArrowheads="1"/>
            </p:cNvSpPr>
            <p:nvPr/>
          </p:nvSpPr>
          <p:spPr bwMode="auto">
            <a:xfrm>
              <a:off x="5542" y="23628"/>
              <a:ext cx="486" cy="1521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1" name="Freeform 199"/>
            <p:cNvSpPr>
              <a:spLocks/>
            </p:cNvSpPr>
            <p:nvPr/>
          </p:nvSpPr>
          <p:spPr bwMode="auto">
            <a:xfrm>
              <a:off x="5542" y="23628"/>
              <a:ext cx="483" cy="1515"/>
            </a:xfrm>
            <a:custGeom>
              <a:avLst/>
              <a:gdLst>
                <a:gd name="T0" fmla="*/ 0 w 150"/>
                <a:gd name="T1" fmla="*/ 469 h 469"/>
                <a:gd name="T2" fmla="*/ 0 w 150"/>
                <a:gd name="T3" fmla="*/ 469 h 469"/>
                <a:gd name="T4" fmla="*/ 0 w 150"/>
                <a:gd name="T5" fmla="*/ 0 h 469"/>
                <a:gd name="T6" fmla="*/ 150 w 150"/>
                <a:gd name="T7" fmla="*/ 0 h 469"/>
                <a:gd name="T8" fmla="*/ 150 w 150"/>
                <a:gd name="T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69">
                  <a:moveTo>
                    <a:pt x="0" y="469"/>
                  </a:moveTo>
                  <a:lnTo>
                    <a:pt x="0" y="469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46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2" name="Freeform 200"/>
            <p:cNvSpPr>
              <a:spLocks/>
            </p:cNvSpPr>
            <p:nvPr/>
          </p:nvSpPr>
          <p:spPr bwMode="auto">
            <a:xfrm>
              <a:off x="5664" y="23396"/>
              <a:ext cx="242" cy="0"/>
            </a:xfrm>
            <a:custGeom>
              <a:avLst/>
              <a:gdLst>
                <a:gd name="T0" fmla="*/ 0 w 75"/>
                <a:gd name="T1" fmla="*/ 75 w 75"/>
                <a:gd name="T2" fmla="*/ 0 w 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5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3" name="Line 201"/>
            <p:cNvSpPr>
              <a:spLocks noChangeShapeType="1"/>
            </p:cNvSpPr>
            <p:nvPr/>
          </p:nvSpPr>
          <p:spPr bwMode="auto">
            <a:xfrm>
              <a:off x="5783" y="23396"/>
              <a:ext cx="0" cy="23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4" name="Line 202"/>
            <p:cNvSpPr>
              <a:spLocks noChangeShapeType="1"/>
            </p:cNvSpPr>
            <p:nvPr/>
          </p:nvSpPr>
          <p:spPr bwMode="auto">
            <a:xfrm>
              <a:off x="4688" y="25149"/>
              <a:ext cx="14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5" name="Rectangle 203"/>
            <p:cNvSpPr>
              <a:spLocks noChangeArrowheads="1"/>
            </p:cNvSpPr>
            <p:nvPr/>
          </p:nvSpPr>
          <p:spPr bwMode="auto">
            <a:xfrm rot="18900000">
              <a:off x="5000" y="25216"/>
              <a:ext cx="8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" name="Rectangle 204"/>
            <p:cNvSpPr>
              <a:spLocks noChangeArrowheads="1"/>
            </p:cNvSpPr>
            <p:nvPr/>
          </p:nvSpPr>
          <p:spPr bwMode="auto">
            <a:xfrm rot="18900000">
              <a:off x="5732" y="25216"/>
              <a:ext cx="80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Line 205"/>
            <p:cNvSpPr>
              <a:spLocks noChangeShapeType="1"/>
            </p:cNvSpPr>
            <p:nvPr/>
          </p:nvSpPr>
          <p:spPr bwMode="auto">
            <a:xfrm flipV="1">
              <a:off x="4688" y="22954"/>
              <a:ext cx="0" cy="219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8" name="Line 206"/>
            <p:cNvSpPr>
              <a:spLocks noChangeShapeType="1"/>
            </p:cNvSpPr>
            <p:nvPr/>
          </p:nvSpPr>
          <p:spPr bwMode="auto">
            <a:xfrm flipH="1">
              <a:off x="4627" y="25149"/>
              <a:ext cx="61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9" name="Line 207"/>
            <p:cNvSpPr>
              <a:spLocks noChangeShapeType="1"/>
            </p:cNvSpPr>
            <p:nvPr/>
          </p:nvSpPr>
          <p:spPr bwMode="auto">
            <a:xfrm flipH="1">
              <a:off x="4627" y="24600"/>
              <a:ext cx="61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0" name="Line 208"/>
            <p:cNvSpPr>
              <a:spLocks noChangeShapeType="1"/>
            </p:cNvSpPr>
            <p:nvPr/>
          </p:nvSpPr>
          <p:spPr bwMode="auto">
            <a:xfrm flipH="1">
              <a:off x="4627" y="24051"/>
              <a:ext cx="61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1" name="Line 209"/>
            <p:cNvSpPr>
              <a:spLocks noChangeShapeType="1"/>
            </p:cNvSpPr>
            <p:nvPr/>
          </p:nvSpPr>
          <p:spPr bwMode="auto">
            <a:xfrm flipH="1">
              <a:off x="4627" y="23503"/>
              <a:ext cx="61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2" name="Line 210"/>
            <p:cNvSpPr>
              <a:spLocks noChangeShapeType="1"/>
            </p:cNvSpPr>
            <p:nvPr/>
          </p:nvSpPr>
          <p:spPr bwMode="auto">
            <a:xfrm flipH="1">
              <a:off x="4627" y="22954"/>
              <a:ext cx="61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3" name="Rectangle 211"/>
            <p:cNvSpPr>
              <a:spLocks noChangeArrowheads="1"/>
            </p:cNvSpPr>
            <p:nvPr/>
          </p:nvSpPr>
          <p:spPr bwMode="auto">
            <a:xfrm>
              <a:off x="5664" y="23102"/>
              <a:ext cx="3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212"/>
            <p:cNvSpPr>
              <a:spLocks noChangeArrowheads="1"/>
            </p:cNvSpPr>
            <p:nvPr/>
          </p:nvSpPr>
          <p:spPr bwMode="auto">
            <a:xfrm>
              <a:off x="4069" y="22782"/>
              <a:ext cx="6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213"/>
            <p:cNvSpPr>
              <a:spLocks noChangeArrowheads="1"/>
            </p:cNvSpPr>
            <p:nvPr/>
          </p:nvSpPr>
          <p:spPr bwMode="auto">
            <a:xfrm>
              <a:off x="4069" y="23899"/>
              <a:ext cx="6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214"/>
            <p:cNvSpPr>
              <a:spLocks noChangeArrowheads="1"/>
            </p:cNvSpPr>
            <p:nvPr/>
          </p:nvSpPr>
          <p:spPr bwMode="auto">
            <a:xfrm>
              <a:off x="4069" y="24458"/>
              <a:ext cx="6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215"/>
            <p:cNvSpPr>
              <a:spLocks noChangeArrowheads="1"/>
            </p:cNvSpPr>
            <p:nvPr/>
          </p:nvSpPr>
          <p:spPr bwMode="auto">
            <a:xfrm>
              <a:off x="4224" y="25020"/>
              <a:ext cx="32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216"/>
            <p:cNvSpPr>
              <a:spLocks noChangeArrowheads="1"/>
            </p:cNvSpPr>
            <p:nvPr/>
          </p:nvSpPr>
          <p:spPr bwMode="auto">
            <a:xfrm rot="16200000">
              <a:off x="2736" y="23778"/>
              <a:ext cx="111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000" b="1" dirty="0">
                  <a:solidFill>
                    <a:srgbClr val="000000"/>
                  </a:solidFill>
                </a:rPr>
                <a:t>A</a:t>
              </a: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rea of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217"/>
            <p:cNvSpPr>
              <a:spLocks noChangeArrowheads="1"/>
            </p:cNvSpPr>
            <p:nvPr/>
          </p:nvSpPr>
          <p:spPr bwMode="auto">
            <a:xfrm rot="16200000">
              <a:off x="2680" y="23856"/>
              <a:ext cx="213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erosion (mm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218"/>
            <p:cNvSpPr>
              <a:spLocks noChangeArrowheads="1"/>
            </p:cNvSpPr>
            <p:nvPr/>
          </p:nvSpPr>
          <p:spPr bwMode="auto">
            <a:xfrm rot="16200000">
              <a:off x="3498" y="22947"/>
              <a:ext cx="25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219"/>
            <p:cNvSpPr>
              <a:spLocks noChangeArrowheads="1"/>
            </p:cNvSpPr>
            <p:nvPr/>
          </p:nvSpPr>
          <p:spPr bwMode="auto">
            <a:xfrm rot="16200000">
              <a:off x="3613" y="22755"/>
              <a:ext cx="26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220"/>
            <p:cNvSpPr>
              <a:spLocks noChangeArrowheads="1"/>
            </p:cNvSpPr>
            <p:nvPr/>
          </p:nvSpPr>
          <p:spPr bwMode="auto">
            <a:xfrm>
              <a:off x="4069" y="23302"/>
              <a:ext cx="60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3" name="Group 223"/>
          <p:cNvGrpSpPr>
            <a:grpSpLocks noChangeAspect="1"/>
          </p:cNvGrpSpPr>
          <p:nvPr/>
        </p:nvGrpSpPr>
        <p:grpSpPr bwMode="auto">
          <a:xfrm>
            <a:off x="9505950" y="35506025"/>
            <a:ext cx="5054600" cy="5416550"/>
            <a:chOff x="5988" y="22366"/>
            <a:chExt cx="3184" cy="3412"/>
          </a:xfrm>
        </p:grpSpPr>
        <p:sp>
          <p:nvSpPr>
            <p:cNvPr id="1154" name="AutoShape 222"/>
            <p:cNvSpPr>
              <a:spLocks noChangeAspect="1" noChangeArrowheads="1" noTextEdit="1"/>
            </p:cNvSpPr>
            <p:nvPr/>
          </p:nvSpPr>
          <p:spPr bwMode="auto">
            <a:xfrm>
              <a:off x="5988" y="22366"/>
              <a:ext cx="3184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5" name="Rectangle 224"/>
            <p:cNvSpPr>
              <a:spLocks noChangeArrowheads="1"/>
            </p:cNvSpPr>
            <p:nvPr/>
          </p:nvSpPr>
          <p:spPr bwMode="auto">
            <a:xfrm>
              <a:off x="5988" y="22366"/>
              <a:ext cx="3184" cy="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6" name="Rectangle 225"/>
            <p:cNvSpPr>
              <a:spLocks noChangeArrowheads="1"/>
            </p:cNvSpPr>
            <p:nvPr/>
          </p:nvSpPr>
          <p:spPr bwMode="auto">
            <a:xfrm>
              <a:off x="7355" y="22953"/>
              <a:ext cx="1437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7" name="Rectangle 226"/>
            <p:cNvSpPr>
              <a:spLocks noChangeArrowheads="1"/>
            </p:cNvSpPr>
            <p:nvPr/>
          </p:nvSpPr>
          <p:spPr bwMode="auto">
            <a:xfrm>
              <a:off x="7476" y="24343"/>
              <a:ext cx="477" cy="803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8" name="Freeform 227"/>
            <p:cNvSpPr>
              <a:spLocks/>
            </p:cNvSpPr>
            <p:nvPr/>
          </p:nvSpPr>
          <p:spPr bwMode="auto">
            <a:xfrm>
              <a:off x="7476" y="24343"/>
              <a:ext cx="477" cy="799"/>
            </a:xfrm>
            <a:custGeom>
              <a:avLst/>
              <a:gdLst>
                <a:gd name="T0" fmla="*/ 0 w 151"/>
                <a:gd name="T1" fmla="*/ 249 h 249"/>
                <a:gd name="T2" fmla="*/ 0 w 151"/>
                <a:gd name="T3" fmla="*/ 249 h 249"/>
                <a:gd name="T4" fmla="*/ 0 w 151"/>
                <a:gd name="T5" fmla="*/ 0 h 249"/>
                <a:gd name="T6" fmla="*/ 151 w 151"/>
                <a:gd name="T7" fmla="*/ 0 h 249"/>
                <a:gd name="T8" fmla="*/ 151 w 1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49">
                  <a:moveTo>
                    <a:pt x="0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249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9" name="Freeform 228"/>
            <p:cNvSpPr>
              <a:spLocks/>
            </p:cNvSpPr>
            <p:nvPr/>
          </p:nvSpPr>
          <p:spPr bwMode="auto">
            <a:xfrm>
              <a:off x="7596" y="24205"/>
              <a:ext cx="237" cy="0"/>
            </a:xfrm>
            <a:custGeom>
              <a:avLst/>
              <a:gdLst>
                <a:gd name="T0" fmla="*/ 0 w 75"/>
                <a:gd name="T1" fmla="*/ 75 w 75"/>
                <a:gd name="T2" fmla="*/ 0 w 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5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0" name="Line 229"/>
            <p:cNvSpPr>
              <a:spLocks noChangeShapeType="1"/>
            </p:cNvSpPr>
            <p:nvPr/>
          </p:nvSpPr>
          <p:spPr bwMode="auto">
            <a:xfrm>
              <a:off x="7716" y="24205"/>
              <a:ext cx="0" cy="1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1" name="Rectangle 230"/>
            <p:cNvSpPr>
              <a:spLocks noChangeArrowheads="1"/>
            </p:cNvSpPr>
            <p:nvPr/>
          </p:nvSpPr>
          <p:spPr bwMode="auto">
            <a:xfrm>
              <a:off x="8197" y="23454"/>
              <a:ext cx="478" cy="1692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2" name="Freeform 231"/>
            <p:cNvSpPr>
              <a:spLocks/>
            </p:cNvSpPr>
            <p:nvPr/>
          </p:nvSpPr>
          <p:spPr bwMode="auto">
            <a:xfrm>
              <a:off x="8197" y="23454"/>
              <a:ext cx="478" cy="1688"/>
            </a:xfrm>
            <a:custGeom>
              <a:avLst/>
              <a:gdLst>
                <a:gd name="T0" fmla="*/ 0 w 151"/>
                <a:gd name="T1" fmla="*/ 526 h 526"/>
                <a:gd name="T2" fmla="*/ 0 w 151"/>
                <a:gd name="T3" fmla="*/ 526 h 526"/>
                <a:gd name="T4" fmla="*/ 0 w 151"/>
                <a:gd name="T5" fmla="*/ 0 h 526"/>
                <a:gd name="T6" fmla="*/ 151 w 151"/>
                <a:gd name="T7" fmla="*/ 0 h 526"/>
                <a:gd name="T8" fmla="*/ 151 w 151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26">
                  <a:moveTo>
                    <a:pt x="0" y="526"/>
                  </a:moveTo>
                  <a:lnTo>
                    <a:pt x="0" y="526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52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3" name="Freeform 232"/>
            <p:cNvSpPr>
              <a:spLocks/>
            </p:cNvSpPr>
            <p:nvPr/>
          </p:nvSpPr>
          <p:spPr bwMode="auto">
            <a:xfrm>
              <a:off x="8317" y="23210"/>
              <a:ext cx="238" cy="0"/>
            </a:xfrm>
            <a:custGeom>
              <a:avLst/>
              <a:gdLst>
                <a:gd name="T0" fmla="*/ 0 w 75"/>
                <a:gd name="T1" fmla="*/ 75 w 75"/>
                <a:gd name="T2" fmla="*/ 0 w 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5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4" name="Line 233"/>
            <p:cNvSpPr>
              <a:spLocks noChangeShapeType="1"/>
            </p:cNvSpPr>
            <p:nvPr/>
          </p:nvSpPr>
          <p:spPr bwMode="auto">
            <a:xfrm>
              <a:off x="8435" y="23210"/>
              <a:ext cx="0" cy="24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5" name="Line 234"/>
            <p:cNvSpPr>
              <a:spLocks noChangeShapeType="1"/>
            </p:cNvSpPr>
            <p:nvPr/>
          </p:nvSpPr>
          <p:spPr bwMode="auto">
            <a:xfrm>
              <a:off x="7355" y="25146"/>
              <a:ext cx="1440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6" name="Rectangle 235"/>
            <p:cNvSpPr>
              <a:spLocks noChangeArrowheads="1"/>
            </p:cNvSpPr>
            <p:nvPr/>
          </p:nvSpPr>
          <p:spPr bwMode="auto">
            <a:xfrm rot="18900000">
              <a:off x="7661" y="25213"/>
              <a:ext cx="7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Rectangle 236"/>
            <p:cNvSpPr>
              <a:spLocks noChangeArrowheads="1"/>
            </p:cNvSpPr>
            <p:nvPr/>
          </p:nvSpPr>
          <p:spPr bwMode="auto">
            <a:xfrm rot="18900000">
              <a:off x="8383" y="25213"/>
              <a:ext cx="7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Line 237"/>
            <p:cNvSpPr>
              <a:spLocks noChangeShapeType="1"/>
            </p:cNvSpPr>
            <p:nvPr/>
          </p:nvSpPr>
          <p:spPr bwMode="auto">
            <a:xfrm flipV="1">
              <a:off x="7355" y="22953"/>
              <a:ext cx="0" cy="21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9" name="Line 238"/>
            <p:cNvSpPr>
              <a:spLocks noChangeShapeType="1"/>
            </p:cNvSpPr>
            <p:nvPr/>
          </p:nvSpPr>
          <p:spPr bwMode="auto">
            <a:xfrm flipH="1">
              <a:off x="7292" y="25146"/>
              <a:ext cx="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0" name="Line 239"/>
            <p:cNvSpPr>
              <a:spLocks noChangeShapeType="1"/>
            </p:cNvSpPr>
            <p:nvPr/>
          </p:nvSpPr>
          <p:spPr bwMode="auto">
            <a:xfrm flipH="1">
              <a:off x="7292" y="24709"/>
              <a:ext cx="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1" name="Line 240"/>
            <p:cNvSpPr>
              <a:spLocks noChangeShapeType="1"/>
            </p:cNvSpPr>
            <p:nvPr/>
          </p:nvSpPr>
          <p:spPr bwMode="auto">
            <a:xfrm flipH="1">
              <a:off x="7292" y="24269"/>
              <a:ext cx="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2" name="Line 241"/>
            <p:cNvSpPr>
              <a:spLocks noChangeShapeType="1"/>
            </p:cNvSpPr>
            <p:nvPr/>
          </p:nvSpPr>
          <p:spPr bwMode="auto">
            <a:xfrm flipH="1">
              <a:off x="7292" y="23830"/>
              <a:ext cx="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3" name="Line 242"/>
            <p:cNvSpPr>
              <a:spLocks noChangeShapeType="1"/>
            </p:cNvSpPr>
            <p:nvPr/>
          </p:nvSpPr>
          <p:spPr bwMode="auto">
            <a:xfrm flipH="1">
              <a:off x="7292" y="23393"/>
              <a:ext cx="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4" name="Line 243"/>
            <p:cNvSpPr>
              <a:spLocks noChangeShapeType="1"/>
            </p:cNvSpPr>
            <p:nvPr/>
          </p:nvSpPr>
          <p:spPr bwMode="auto">
            <a:xfrm flipH="1">
              <a:off x="7292" y="22953"/>
              <a:ext cx="63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5" name="Rectangle 244"/>
            <p:cNvSpPr>
              <a:spLocks noChangeArrowheads="1"/>
            </p:cNvSpPr>
            <p:nvPr/>
          </p:nvSpPr>
          <p:spPr bwMode="auto">
            <a:xfrm>
              <a:off x="8317" y="22889"/>
              <a:ext cx="37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245"/>
            <p:cNvSpPr>
              <a:spLocks noChangeArrowheads="1"/>
            </p:cNvSpPr>
            <p:nvPr/>
          </p:nvSpPr>
          <p:spPr bwMode="auto">
            <a:xfrm rot="16200000">
              <a:off x="5377" y="23777"/>
              <a:ext cx="219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000" b="1" dirty="0">
                  <a:solidFill>
                    <a:srgbClr val="000000"/>
                  </a:solidFill>
                </a:rPr>
                <a:t>N</a:t>
              </a:r>
              <a:r>
                <a:rPr kumimoji="0" lang="en-US" alt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umber of OC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246"/>
            <p:cNvSpPr>
              <a:spLocks noChangeArrowheads="1"/>
            </p:cNvSpPr>
            <p:nvPr/>
          </p:nvSpPr>
          <p:spPr bwMode="auto">
            <a:xfrm>
              <a:off x="6662" y="22748"/>
              <a:ext cx="681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247"/>
            <p:cNvSpPr>
              <a:spLocks noChangeArrowheads="1"/>
            </p:cNvSpPr>
            <p:nvPr/>
          </p:nvSpPr>
          <p:spPr bwMode="auto">
            <a:xfrm>
              <a:off x="6824" y="23194"/>
              <a:ext cx="50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248"/>
            <p:cNvSpPr>
              <a:spLocks noChangeArrowheads="1"/>
            </p:cNvSpPr>
            <p:nvPr/>
          </p:nvSpPr>
          <p:spPr bwMode="auto">
            <a:xfrm>
              <a:off x="6824" y="23640"/>
              <a:ext cx="50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249"/>
            <p:cNvSpPr>
              <a:spLocks noChangeArrowheads="1"/>
            </p:cNvSpPr>
            <p:nvPr/>
          </p:nvSpPr>
          <p:spPr bwMode="auto">
            <a:xfrm>
              <a:off x="6824" y="24087"/>
              <a:ext cx="50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Rectangle 250"/>
            <p:cNvSpPr>
              <a:spLocks noChangeArrowheads="1"/>
            </p:cNvSpPr>
            <p:nvPr/>
          </p:nvSpPr>
          <p:spPr bwMode="auto">
            <a:xfrm>
              <a:off x="6824" y="24533"/>
              <a:ext cx="50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251"/>
            <p:cNvSpPr>
              <a:spLocks noChangeArrowheads="1"/>
            </p:cNvSpPr>
            <p:nvPr/>
          </p:nvSpPr>
          <p:spPr bwMode="auto">
            <a:xfrm>
              <a:off x="6909" y="24972"/>
              <a:ext cx="323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3" name="Group 254"/>
          <p:cNvGrpSpPr>
            <a:grpSpLocks noChangeAspect="1"/>
          </p:cNvGrpSpPr>
          <p:nvPr/>
        </p:nvGrpSpPr>
        <p:grpSpPr bwMode="auto">
          <a:xfrm>
            <a:off x="15265400" y="30491113"/>
            <a:ext cx="4595813" cy="4865687"/>
            <a:chOff x="9616" y="19207"/>
            <a:chExt cx="2895" cy="3065"/>
          </a:xfrm>
        </p:grpSpPr>
        <p:sp>
          <p:nvSpPr>
            <p:cNvPr id="1184" name="AutoShape 253"/>
            <p:cNvSpPr>
              <a:spLocks noChangeAspect="1" noChangeArrowheads="1" noTextEdit="1"/>
            </p:cNvSpPr>
            <p:nvPr/>
          </p:nvSpPr>
          <p:spPr bwMode="auto">
            <a:xfrm>
              <a:off x="9616" y="19207"/>
              <a:ext cx="2895" cy="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5" name="Rectangle 255"/>
            <p:cNvSpPr>
              <a:spLocks noChangeArrowheads="1"/>
            </p:cNvSpPr>
            <p:nvPr/>
          </p:nvSpPr>
          <p:spPr bwMode="auto">
            <a:xfrm>
              <a:off x="9616" y="19207"/>
              <a:ext cx="2895" cy="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6" name="Rectangle 256"/>
            <p:cNvSpPr>
              <a:spLocks noChangeArrowheads="1"/>
            </p:cNvSpPr>
            <p:nvPr/>
          </p:nvSpPr>
          <p:spPr bwMode="auto">
            <a:xfrm>
              <a:off x="10730" y="19715"/>
              <a:ext cx="1467" cy="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7" name="Line 257"/>
            <p:cNvSpPr>
              <a:spLocks noChangeShapeType="1"/>
            </p:cNvSpPr>
            <p:nvPr/>
          </p:nvSpPr>
          <p:spPr bwMode="auto">
            <a:xfrm>
              <a:off x="10730" y="21924"/>
              <a:ext cx="1469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8" name="Line 258"/>
            <p:cNvSpPr>
              <a:spLocks noChangeShapeType="1"/>
            </p:cNvSpPr>
            <p:nvPr/>
          </p:nvSpPr>
          <p:spPr bwMode="auto">
            <a:xfrm flipV="1">
              <a:off x="10730" y="19715"/>
              <a:ext cx="0" cy="220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9" name="Line 259"/>
            <p:cNvSpPr>
              <a:spLocks noChangeShapeType="1"/>
            </p:cNvSpPr>
            <p:nvPr/>
          </p:nvSpPr>
          <p:spPr bwMode="auto">
            <a:xfrm flipH="1">
              <a:off x="10668" y="21924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0" name="Line 260"/>
            <p:cNvSpPr>
              <a:spLocks noChangeShapeType="1"/>
            </p:cNvSpPr>
            <p:nvPr/>
          </p:nvSpPr>
          <p:spPr bwMode="auto">
            <a:xfrm flipH="1">
              <a:off x="10668" y="21373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1" name="Line 261"/>
            <p:cNvSpPr>
              <a:spLocks noChangeShapeType="1"/>
            </p:cNvSpPr>
            <p:nvPr/>
          </p:nvSpPr>
          <p:spPr bwMode="auto">
            <a:xfrm flipH="1">
              <a:off x="10668" y="20822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2" name="Line 262"/>
            <p:cNvSpPr>
              <a:spLocks noChangeShapeType="1"/>
            </p:cNvSpPr>
            <p:nvPr/>
          </p:nvSpPr>
          <p:spPr bwMode="auto">
            <a:xfrm flipH="1">
              <a:off x="10668" y="20268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3" name="Line 263"/>
            <p:cNvSpPr>
              <a:spLocks noChangeShapeType="1"/>
            </p:cNvSpPr>
            <p:nvPr/>
          </p:nvSpPr>
          <p:spPr bwMode="auto">
            <a:xfrm flipH="1">
              <a:off x="10668" y="19715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4" name="Freeform 264"/>
            <p:cNvSpPr>
              <a:spLocks/>
            </p:cNvSpPr>
            <p:nvPr/>
          </p:nvSpPr>
          <p:spPr bwMode="auto">
            <a:xfrm>
              <a:off x="10963" y="21847"/>
              <a:ext cx="155" cy="155"/>
            </a:xfrm>
            <a:custGeom>
              <a:avLst/>
              <a:gdLst>
                <a:gd name="T0" fmla="*/ 77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7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7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5" name="Freeform 265"/>
            <p:cNvSpPr>
              <a:spLocks/>
            </p:cNvSpPr>
            <p:nvPr/>
          </p:nvSpPr>
          <p:spPr bwMode="auto">
            <a:xfrm>
              <a:off x="11135" y="21847"/>
              <a:ext cx="155" cy="155"/>
            </a:xfrm>
            <a:custGeom>
              <a:avLst/>
              <a:gdLst>
                <a:gd name="T0" fmla="*/ 78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8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6" name="Freeform 266"/>
            <p:cNvSpPr>
              <a:spLocks/>
            </p:cNvSpPr>
            <p:nvPr/>
          </p:nvSpPr>
          <p:spPr bwMode="auto">
            <a:xfrm>
              <a:off x="10904" y="21847"/>
              <a:ext cx="155" cy="155"/>
            </a:xfrm>
            <a:custGeom>
              <a:avLst/>
              <a:gdLst>
                <a:gd name="T0" fmla="*/ 79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9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9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7" name="Freeform 267"/>
            <p:cNvSpPr>
              <a:spLocks/>
            </p:cNvSpPr>
            <p:nvPr/>
          </p:nvSpPr>
          <p:spPr bwMode="auto">
            <a:xfrm>
              <a:off x="11078" y="21847"/>
              <a:ext cx="155" cy="155"/>
            </a:xfrm>
            <a:custGeom>
              <a:avLst/>
              <a:gdLst>
                <a:gd name="T0" fmla="*/ 76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6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6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8" name="Freeform 268"/>
            <p:cNvSpPr>
              <a:spLocks/>
            </p:cNvSpPr>
            <p:nvPr/>
          </p:nvSpPr>
          <p:spPr bwMode="auto">
            <a:xfrm>
              <a:off x="11021" y="21847"/>
              <a:ext cx="154" cy="155"/>
            </a:xfrm>
            <a:custGeom>
              <a:avLst/>
              <a:gdLst>
                <a:gd name="T0" fmla="*/ 76 w 154"/>
                <a:gd name="T1" fmla="*/ 0 h 155"/>
                <a:gd name="T2" fmla="*/ 154 w 154"/>
                <a:gd name="T3" fmla="*/ 155 h 155"/>
                <a:gd name="T4" fmla="*/ 0 w 154"/>
                <a:gd name="T5" fmla="*/ 155 h 155"/>
                <a:gd name="T6" fmla="*/ 76 w 154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5">
                  <a:moveTo>
                    <a:pt x="76" y="0"/>
                  </a:moveTo>
                  <a:lnTo>
                    <a:pt x="154" y="155"/>
                  </a:lnTo>
                  <a:lnTo>
                    <a:pt x="0" y="15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9" name="Freeform 269"/>
            <p:cNvSpPr>
              <a:spLocks/>
            </p:cNvSpPr>
            <p:nvPr/>
          </p:nvSpPr>
          <p:spPr bwMode="auto">
            <a:xfrm>
              <a:off x="11047" y="21847"/>
              <a:ext cx="155" cy="155"/>
            </a:xfrm>
            <a:custGeom>
              <a:avLst/>
              <a:gdLst>
                <a:gd name="T0" fmla="*/ 78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8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8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0" name="Freeform 270"/>
            <p:cNvSpPr>
              <a:spLocks/>
            </p:cNvSpPr>
            <p:nvPr/>
          </p:nvSpPr>
          <p:spPr bwMode="auto">
            <a:xfrm>
              <a:off x="10992" y="21847"/>
              <a:ext cx="155" cy="155"/>
            </a:xfrm>
            <a:custGeom>
              <a:avLst/>
              <a:gdLst>
                <a:gd name="T0" fmla="*/ 79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9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9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1" name="Freeform 271"/>
            <p:cNvSpPr>
              <a:spLocks/>
            </p:cNvSpPr>
            <p:nvPr/>
          </p:nvSpPr>
          <p:spPr bwMode="auto">
            <a:xfrm>
              <a:off x="11033" y="21847"/>
              <a:ext cx="154" cy="155"/>
            </a:xfrm>
            <a:custGeom>
              <a:avLst/>
              <a:gdLst>
                <a:gd name="T0" fmla="*/ 78 w 154"/>
                <a:gd name="T1" fmla="*/ 0 h 155"/>
                <a:gd name="T2" fmla="*/ 154 w 154"/>
                <a:gd name="T3" fmla="*/ 155 h 155"/>
                <a:gd name="T4" fmla="*/ 0 w 154"/>
                <a:gd name="T5" fmla="*/ 155 h 155"/>
                <a:gd name="T6" fmla="*/ 78 w 154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5">
                  <a:moveTo>
                    <a:pt x="78" y="0"/>
                  </a:moveTo>
                  <a:lnTo>
                    <a:pt x="154" y="155"/>
                  </a:lnTo>
                  <a:lnTo>
                    <a:pt x="0" y="15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2" name="Freeform 272"/>
            <p:cNvSpPr>
              <a:spLocks/>
            </p:cNvSpPr>
            <p:nvPr/>
          </p:nvSpPr>
          <p:spPr bwMode="auto">
            <a:xfrm>
              <a:off x="11006" y="21847"/>
              <a:ext cx="155" cy="155"/>
            </a:xfrm>
            <a:custGeom>
              <a:avLst/>
              <a:gdLst>
                <a:gd name="T0" fmla="*/ 79 w 155"/>
                <a:gd name="T1" fmla="*/ 0 h 155"/>
                <a:gd name="T2" fmla="*/ 155 w 155"/>
                <a:gd name="T3" fmla="*/ 155 h 155"/>
                <a:gd name="T4" fmla="*/ 0 w 155"/>
                <a:gd name="T5" fmla="*/ 155 h 155"/>
                <a:gd name="T6" fmla="*/ 79 w 15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55">
                  <a:moveTo>
                    <a:pt x="79" y="0"/>
                  </a:moveTo>
                  <a:lnTo>
                    <a:pt x="155" y="155"/>
                  </a:lnTo>
                  <a:lnTo>
                    <a:pt x="0" y="15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34E61"/>
            </a:solidFill>
            <a:ln w="349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3" name="Line 273"/>
            <p:cNvSpPr>
              <a:spLocks noChangeShapeType="1"/>
            </p:cNvSpPr>
            <p:nvPr/>
          </p:nvSpPr>
          <p:spPr bwMode="auto">
            <a:xfrm>
              <a:off x="11097" y="21924"/>
              <a:ext cx="0" cy="0"/>
            </a:xfrm>
            <a:prstGeom prst="line">
              <a:avLst/>
            </a:prstGeom>
            <a:noFill/>
            <a:ln w="34925">
              <a:solidFill>
                <a:srgbClr val="034E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4" name="Line 274"/>
            <p:cNvSpPr>
              <a:spLocks noChangeShapeType="1"/>
            </p:cNvSpPr>
            <p:nvPr/>
          </p:nvSpPr>
          <p:spPr bwMode="auto">
            <a:xfrm>
              <a:off x="10804" y="21924"/>
              <a:ext cx="58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5" name="Rectangle 275"/>
            <p:cNvSpPr>
              <a:spLocks noChangeArrowheads="1"/>
            </p:cNvSpPr>
            <p:nvPr/>
          </p:nvSpPr>
          <p:spPr bwMode="auto">
            <a:xfrm>
              <a:off x="11766" y="21044"/>
              <a:ext cx="131" cy="131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6" name="Rectangle 276"/>
            <p:cNvSpPr>
              <a:spLocks noChangeArrowheads="1"/>
            </p:cNvSpPr>
            <p:nvPr/>
          </p:nvSpPr>
          <p:spPr bwMode="auto">
            <a:xfrm>
              <a:off x="11963" y="21859"/>
              <a:ext cx="134" cy="132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7" name="Rectangle 277"/>
            <p:cNvSpPr>
              <a:spLocks noChangeArrowheads="1"/>
            </p:cNvSpPr>
            <p:nvPr/>
          </p:nvSpPr>
          <p:spPr bwMode="auto">
            <a:xfrm>
              <a:off x="11568" y="21859"/>
              <a:ext cx="131" cy="132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8" name="Rectangle 278"/>
            <p:cNvSpPr>
              <a:spLocks noChangeArrowheads="1"/>
            </p:cNvSpPr>
            <p:nvPr/>
          </p:nvSpPr>
          <p:spPr bwMode="auto">
            <a:xfrm>
              <a:off x="11963" y="21203"/>
              <a:ext cx="134" cy="132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9" name="Rectangle 279"/>
            <p:cNvSpPr>
              <a:spLocks noChangeArrowheads="1"/>
            </p:cNvSpPr>
            <p:nvPr/>
          </p:nvSpPr>
          <p:spPr bwMode="auto">
            <a:xfrm>
              <a:off x="11766" y="21304"/>
              <a:ext cx="131" cy="133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0" name="Rectangle 280"/>
            <p:cNvSpPr>
              <a:spLocks noChangeArrowheads="1"/>
            </p:cNvSpPr>
            <p:nvPr/>
          </p:nvSpPr>
          <p:spPr bwMode="auto">
            <a:xfrm>
              <a:off x="11766" y="21859"/>
              <a:ext cx="131" cy="132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1" name="Rectangle 281"/>
            <p:cNvSpPr>
              <a:spLocks noChangeArrowheads="1"/>
            </p:cNvSpPr>
            <p:nvPr/>
          </p:nvSpPr>
          <p:spPr bwMode="auto">
            <a:xfrm>
              <a:off x="11866" y="21859"/>
              <a:ext cx="131" cy="132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2" name="Rectangle 282"/>
            <p:cNvSpPr>
              <a:spLocks noChangeArrowheads="1"/>
            </p:cNvSpPr>
            <p:nvPr/>
          </p:nvSpPr>
          <p:spPr bwMode="auto">
            <a:xfrm>
              <a:off x="11666" y="21859"/>
              <a:ext cx="133" cy="132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3" name="Rectangle 283"/>
            <p:cNvSpPr>
              <a:spLocks noChangeArrowheads="1"/>
            </p:cNvSpPr>
            <p:nvPr/>
          </p:nvSpPr>
          <p:spPr bwMode="auto">
            <a:xfrm>
              <a:off x="11568" y="21251"/>
              <a:ext cx="131" cy="131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4" name="Rectangle 284"/>
            <p:cNvSpPr>
              <a:spLocks noChangeArrowheads="1"/>
            </p:cNvSpPr>
            <p:nvPr/>
          </p:nvSpPr>
          <p:spPr bwMode="auto">
            <a:xfrm>
              <a:off x="11666" y="21144"/>
              <a:ext cx="133" cy="133"/>
            </a:xfrm>
            <a:prstGeom prst="rect">
              <a:avLst/>
            </a:prstGeom>
            <a:solidFill>
              <a:srgbClr val="C8DEF9"/>
            </a:solidFill>
            <a:ln w="349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5" name="Line 285"/>
            <p:cNvSpPr>
              <a:spLocks noChangeShapeType="1"/>
            </p:cNvSpPr>
            <p:nvPr/>
          </p:nvSpPr>
          <p:spPr bwMode="auto">
            <a:xfrm>
              <a:off x="11832" y="21478"/>
              <a:ext cx="0" cy="22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6" name="Freeform 286"/>
            <p:cNvSpPr>
              <a:spLocks/>
            </p:cNvSpPr>
            <p:nvPr/>
          </p:nvSpPr>
          <p:spPr bwMode="auto">
            <a:xfrm>
              <a:off x="11685" y="21478"/>
              <a:ext cx="295" cy="0"/>
            </a:xfrm>
            <a:custGeom>
              <a:avLst/>
              <a:gdLst>
                <a:gd name="T0" fmla="*/ 0 w 124"/>
                <a:gd name="T1" fmla="*/ 124 w 124"/>
                <a:gd name="T2" fmla="*/ 0 w 1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4">
                  <a:moveTo>
                    <a:pt x="0" y="0"/>
                  </a:moveTo>
                  <a:lnTo>
                    <a:pt x="124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7" name="Freeform 287"/>
            <p:cNvSpPr>
              <a:spLocks/>
            </p:cNvSpPr>
            <p:nvPr/>
          </p:nvSpPr>
          <p:spPr bwMode="auto">
            <a:xfrm>
              <a:off x="11685" y="21704"/>
              <a:ext cx="295" cy="0"/>
            </a:xfrm>
            <a:custGeom>
              <a:avLst/>
              <a:gdLst>
                <a:gd name="T0" fmla="*/ 0 w 124"/>
                <a:gd name="T1" fmla="*/ 124 w 124"/>
                <a:gd name="T2" fmla="*/ 0 w 1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4">
                  <a:moveTo>
                    <a:pt x="0" y="0"/>
                  </a:moveTo>
                  <a:lnTo>
                    <a:pt x="124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8" name="Line 288"/>
            <p:cNvSpPr>
              <a:spLocks noChangeShapeType="1"/>
            </p:cNvSpPr>
            <p:nvPr/>
          </p:nvSpPr>
          <p:spPr bwMode="auto">
            <a:xfrm>
              <a:off x="11537" y="21592"/>
              <a:ext cx="58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9" name="Rectangle 289"/>
            <p:cNvSpPr>
              <a:spLocks noChangeArrowheads="1"/>
            </p:cNvSpPr>
            <p:nvPr/>
          </p:nvSpPr>
          <p:spPr bwMode="auto">
            <a:xfrm>
              <a:off x="11782" y="20697"/>
              <a:ext cx="27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Rectangle 290"/>
            <p:cNvSpPr>
              <a:spLocks noChangeArrowheads="1"/>
            </p:cNvSpPr>
            <p:nvPr/>
          </p:nvSpPr>
          <p:spPr bwMode="auto">
            <a:xfrm rot="16200000">
              <a:off x="9721" y="21020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IL-1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Rectangle 291"/>
            <p:cNvSpPr>
              <a:spLocks noChangeArrowheads="1"/>
            </p:cNvSpPr>
            <p:nvPr/>
          </p:nvSpPr>
          <p:spPr bwMode="auto">
            <a:xfrm rot="16200000">
              <a:off x="9848" y="20728"/>
              <a:ext cx="27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2" name="Rectangle 292"/>
            <p:cNvSpPr>
              <a:spLocks noChangeArrowheads="1"/>
            </p:cNvSpPr>
            <p:nvPr/>
          </p:nvSpPr>
          <p:spPr bwMode="auto">
            <a:xfrm rot="16200000">
              <a:off x="9581" y="20308"/>
              <a:ext cx="8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pg/ml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3" name="Rectangle 293"/>
            <p:cNvSpPr>
              <a:spLocks noChangeArrowheads="1"/>
            </p:cNvSpPr>
            <p:nvPr/>
          </p:nvSpPr>
          <p:spPr bwMode="auto">
            <a:xfrm>
              <a:off x="10211" y="19595"/>
              <a:ext cx="5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4" name="Rectangle 294"/>
            <p:cNvSpPr>
              <a:spLocks noChangeArrowheads="1"/>
            </p:cNvSpPr>
            <p:nvPr/>
          </p:nvSpPr>
          <p:spPr bwMode="auto">
            <a:xfrm>
              <a:off x="10211" y="20146"/>
              <a:ext cx="5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5" name="Rectangle 295"/>
            <p:cNvSpPr>
              <a:spLocks noChangeArrowheads="1"/>
            </p:cNvSpPr>
            <p:nvPr/>
          </p:nvSpPr>
          <p:spPr bwMode="auto">
            <a:xfrm>
              <a:off x="10211" y="20697"/>
              <a:ext cx="5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6" name="Rectangle 296"/>
            <p:cNvSpPr>
              <a:spLocks noChangeArrowheads="1"/>
            </p:cNvSpPr>
            <p:nvPr/>
          </p:nvSpPr>
          <p:spPr bwMode="auto">
            <a:xfrm>
              <a:off x="10211" y="21248"/>
              <a:ext cx="51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7" name="Rectangle 297"/>
            <p:cNvSpPr>
              <a:spLocks noChangeArrowheads="1"/>
            </p:cNvSpPr>
            <p:nvPr/>
          </p:nvSpPr>
          <p:spPr bwMode="auto">
            <a:xfrm>
              <a:off x="10425" y="21799"/>
              <a:ext cx="2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8" name="Group 300"/>
          <p:cNvGrpSpPr>
            <a:grpSpLocks noChangeAspect="1"/>
          </p:cNvGrpSpPr>
          <p:nvPr/>
        </p:nvGrpSpPr>
        <p:grpSpPr bwMode="auto">
          <a:xfrm>
            <a:off x="15554325" y="35509200"/>
            <a:ext cx="4349750" cy="4892675"/>
            <a:chOff x="9798" y="22368"/>
            <a:chExt cx="2740" cy="3082"/>
          </a:xfrm>
        </p:grpSpPr>
        <p:sp>
          <p:nvSpPr>
            <p:cNvPr id="1229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9798" y="22368"/>
              <a:ext cx="2740" cy="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0" name="Rectangle 301"/>
            <p:cNvSpPr>
              <a:spLocks noChangeArrowheads="1"/>
            </p:cNvSpPr>
            <p:nvPr/>
          </p:nvSpPr>
          <p:spPr bwMode="auto">
            <a:xfrm>
              <a:off x="9798" y="22368"/>
              <a:ext cx="2740" cy="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1" name="Rectangle 302"/>
            <p:cNvSpPr>
              <a:spLocks noChangeArrowheads="1"/>
            </p:cNvSpPr>
            <p:nvPr/>
          </p:nvSpPr>
          <p:spPr bwMode="auto">
            <a:xfrm rot="16200000">
              <a:off x="8725" y="23734"/>
              <a:ext cx="28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000" b="1" dirty="0" err="1" smtClean="0">
                  <a:solidFill>
                    <a:srgbClr val="000000"/>
                  </a:solidFill>
                </a:rPr>
                <a:t>Semiquantitative</a:t>
              </a:r>
              <a:r>
                <a:rPr lang="en-US" altLang="en-US" sz="3000" b="1" dirty="0" smtClean="0">
                  <a:solidFill>
                    <a:srgbClr val="000000"/>
                  </a:solidFill>
                </a:rPr>
                <a:t> scoring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" name="Rectangle 303"/>
            <p:cNvSpPr>
              <a:spLocks noChangeArrowheads="1"/>
            </p:cNvSpPr>
            <p:nvPr/>
          </p:nvSpPr>
          <p:spPr bwMode="auto">
            <a:xfrm>
              <a:off x="10731" y="22880"/>
              <a:ext cx="1489" cy="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3" name="Rectangle 304"/>
            <p:cNvSpPr>
              <a:spLocks noChangeArrowheads="1"/>
            </p:cNvSpPr>
            <p:nvPr/>
          </p:nvSpPr>
          <p:spPr bwMode="auto">
            <a:xfrm>
              <a:off x="10857" y="23871"/>
              <a:ext cx="494" cy="1238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4" name="Freeform 305"/>
            <p:cNvSpPr>
              <a:spLocks/>
            </p:cNvSpPr>
            <p:nvPr/>
          </p:nvSpPr>
          <p:spPr bwMode="auto">
            <a:xfrm>
              <a:off x="10857" y="23871"/>
              <a:ext cx="494" cy="1233"/>
            </a:xfrm>
            <a:custGeom>
              <a:avLst/>
              <a:gdLst>
                <a:gd name="T0" fmla="*/ 0 w 205"/>
                <a:gd name="T1" fmla="*/ 513 h 513"/>
                <a:gd name="T2" fmla="*/ 0 w 205"/>
                <a:gd name="T3" fmla="*/ 513 h 513"/>
                <a:gd name="T4" fmla="*/ 0 w 205"/>
                <a:gd name="T5" fmla="*/ 0 h 513"/>
                <a:gd name="T6" fmla="*/ 205 w 205"/>
                <a:gd name="T7" fmla="*/ 0 h 513"/>
                <a:gd name="T8" fmla="*/ 205 w 205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13">
                  <a:moveTo>
                    <a:pt x="0" y="513"/>
                  </a:moveTo>
                  <a:lnTo>
                    <a:pt x="0" y="513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513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5" name="Freeform 306"/>
            <p:cNvSpPr>
              <a:spLocks/>
            </p:cNvSpPr>
            <p:nvPr/>
          </p:nvSpPr>
          <p:spPr bwMode="auto">
            <a:xfrm>
              <a:off x="10982" y="23697"/>
              <a:ext cx="246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6" name="Line 307"/>
            <p:cNvSpPr>
              <a:spLocks noChangeShapeType="1"/>
            </p:cNvSpPr>
            <p:nvPr/>
          </p:nvSpPr>
          <p:spPr bwMode="auto">
            <a:xfrm>
              <a:off x="11105" y="23697"/>
              <a:ext cx="0" cy="17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7" name="Rectangle 308"/>
            <p:cNvSpPr>
              <a:spLocks noChangeArrowheads="1"/>
            </p:cNvSpPr>
            <p:nvPr/>
          </p:nvSpPr>
          <p:spPr bwMode="auto">
            <a:xfrm>
              <a:off x="11602" y="23327"/>
              <a:ext cx="495" cy="1782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8" name="Freeform 309"/>
            <p:cNvSpPr>
              <a:spLocks/>
            </p:cNvSpPr>
            <p:nvPr/>
          </p:nvSpPr>
          <p:spPr bwMode="auto">
            <a:xfrm>
              <a:off x="11602" y="23327"/>
              <a:ext cx="495" cy="1777"/>
            </a:xfrm>
            <a:custGeom>
              <a:avLst/>
              <a:gdLst>
                <a:gd name="T0" fmla="*/ 0 w 205"/>
                <a:gd name="T1" fmla="*/ 739 h 739"/>
                <a:gd name="T2" fmla="*/ 0 w 205"/>
                <a:gd name="T3" fmla="*/ 739 h 739"/>
                <a:gd name="T4" fmla="*/ 0 w 205"/>
                <a:gd name="T5" fmla="*/ 0 h 739"/>
                <a:gd name="T6" fmla="*/ 205 w 205"/>
                <a:gd name="T7" fmla="*/ 0 h 739"/>
                <a:gd name="T8" fmla="*/ 205 w 205"/>
                <a:gd name="T9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739">
                  <a:moveTo>
                    <a:pt x="0" y="739"/>
                  </a:moveTo>
                  <a:lnTo>
                    <a:pt x="0" y="739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739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" name="Freeform 310"/>
            <p:cNvSpPr>
              <a:spLocks/>
            </p:cNvSpPr>
            <p:nvPr/>
          </p:nvSpPr>
          <p:spPr bwMode="auto">
            <a:xfrm>
              <a:off x="11728" y="23164"/>
              <a:ext cx="246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0" name="Line 311"/>
            <p:cNvSpPr>
              <a:spLocks noChangeShapeType="1"/>
            </p:cNvSpPr>
            <p:nvPr/>
          </p:nvSpPr>
          <p:spPr bwMode="auto">
            <a:xfrm>
              <a:off x="11851" y="23164"/>
              <a:ext cx="0" cy="163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1" name="Line 312"/>
            <p:cNvSpPr>
              <a:spLocks noChangeShapeType="1"/>
            </p:cNvSpPr>
            <p:nvPr/>
          </p:nvSpPr>
          <p:spPr bwMode="auto">
            <a:xfrm>
              <a:off x="10731" y="25109"/>
              <a:ext cx="1491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2" name="Line 313"/>
            <p:cNvSpPr>
              <a:spLocks noChangeShapeType="1"/>
            </p:cNvSpPr>
            <p:nvPr/>
          </p:nvSpPr>
          <p:spPr bwMode="auto">
            <a:xfrm flipV="1">
              <a:off x="10731" y="22880"/>
              <a:ext cx="0" cy="222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3" name="Line 314"/>
            <p:cNvSpPr>
              <a:spLocks noChangeShapeType="1"/>
            </p:cNvSpPr>
            <p:nvPr/>
          </p:nvSpPr>
          <p:spPr bwMode="auto">
            <a:xfrm flipH="1">
              <a:off x="10669" y="25109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4" name="Line 315"/>
            <p:cNvSpPr>
              <a:spLocks noChangeShapeType="1"/>
            </p:cNvSpPr>
            <p:nvPr/>
          </p:nvSpPr>
          <p:spPr bwMode="auto">
            <a:xfrm flipH="1">
              <a:off x="10669" y="24368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5" name="Line 316"/>
            <p:cNvSpPr>
              <a:spLocks noChangeShapeType="1"/>
            </p:cNvSpPr>
            <p:nvPr/>
          </p:nvSpPr>
          <p:spPr bwMode="auto">
            <a:xfrm flipH="1">
              <a:off x="10669" y="23625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6" name="Line 317"/>
            <p:cNvSpPr>
              <a:spLocks noChangeShapeType="1"/>
            </p:cNvSpPr>
            <p:nvPr/>
          </p:nvSpPr>
          <p:spPr bwMode="auto">
            <a:xfrm flipH="1">
              <a:off x="10669" y="22880"/>
              <a:ext cx="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7" name="Rectangle 318"/>
            <p:cNvSpPr>
              <a:spLocks noChangeArrowheads="1"/>
            </p:cNvSpPr>
            <p:nvPr/>
          </p:nvSpPr>
          <p:spPr bwMode="auto">
            <a:xfrm>
              <a:off x="11800" y="22837"/>
              <a:ext cx="27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" name="Rectangle 319"/>
            <p:cNvSpPr>
              <a:spLocks noChangeArrowheads="1"/>
            </p:cNvSpPr>
            <p:nvPr/>
          </p:nvSpPr>
          <p:spPr bwMode="auto">
            <a:xfrm>
              <a:off x="10452" y="24957"/>
              <a:ext cx="2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9" name="Rectangle 320"/>
            <p:cNvSpPr>
              <a:spLocks noChangeArrowheads="1"/>
            </p:cNvSpPr>
            <p:nvPr/>
          </p:nvSpPr>
          <p:spPr bwMode="auto">
            <a:xfrm>
              <a:off x="10423" y="24217"/>
              <a:ext cx="2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0" name="Rectangle 321"/>
            <p:cNvSpPr>
              <a:spLocks noChangeArrowheads="1"/>
            </p:cNvSpPr>
            <p:nvPr/>
          </p:nvSpPr>
          <p:spPr bwMode="auto">
            <a:xfrm>
              <a:off x="10423" y="23476"/>
              <a:ext cx="2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1" name="Rectangle 322"/>
            <p:cNvSpPr>
              <a:spLocks noChangeArrowheads="1"/>
            </p:cNvSpPr>
            <p:nvPr/>
          </p:nvSpPr>
          <p:spPr bwMode="auto">
            <a:xfrm>
              <a:off x="10423" y="22736"/>
              <a:ext cx="24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52" name="Group 325"/>
          <p:cNvGrpSpPr>
            <a:grpSpLocks noChangeAspect="1"/>
          </p:cNvGrpSpPr>
          <p:nvPr/>
        </p:nvGrpSpPr>
        <p:grpSpPr bwMode="auto">
          <a:xfrm>
            <a:off x="23402925" y="30603825"/>
            <a:ext cx="4914900" cy="5286375"/>
            <a:chOff x="14742" y="19278"/>
            <a:chExt cx="3096" cy="3330"/>
          </a:xfrm>
        </p:grpSpPr>
        <p:sp>
          <p:nvSpPr>
            <p:cNvPr id="1253" name="AutoShape 324"/>
            <p:cNvSpPr>
              <a:spLocks noChangeAspect="1" noChangeArrowheads="1" noTextEdit="1"/>
            </p:cNvSpPr>
            <p:nvPr/>
          </p:nvSpPr>
          <p:spPr bwMode="auto">
            <a:xfrm>
              <a:off x="14742" y="19278"/>
              <a:ext cx="3096" cy="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4" name="Rectangle 326"/>
            <p:cNvSpPr>
              <a:spLocks noChangeArrowheads="1"/>
            </p:cNvSpPr>
            <p:nvPr/>
          </p:nvSpPr>
          <p:spPr bwMode="auto">
            <a:xfrm>
              <a:off x="14742" y="19278"/>
              <a:ext cx="3096" cy="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5" name="Rectangle 327"/>
            <p:cNvSpPr>
              <a:spLocks noChangeArrowheads="1"/>
            </p:cNvSpPr>
            <p:nvPr/>
          </p:nvSpPr>
          <p:spPr bwMode="auto">
            <a:xfrm>
              <a:off x="16040" y="19797"/>
              <a:ext cx="1478" cy="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6" name="Rectangle 328"/>
            <p:cNvSpPr>
              <a:spLocks noChangeArrowheads="1"/>
            </p:cNvSpPr>
            <p:nvPr/>
          </p:nvSpPr>
          <p:spPr bwMode="auto">
            <a:xfrm>
              <a:off x="16162" y="21478"/>
              <a:ext cx="493" cy="555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7" name="Freeform 329"/>
            <p:cNvSpPr>
              <a:spLocks/>
            </p:cNvSpPr>
            <p:nvPr/>
          </p:nvSpPr>
          <p:spPr bwMode="auto">
            <a:xfrm>
              <a:off x="16162" y="21478"/>
              <a:ext cx="491" cy="550"/>
            </a:xfrm>
            <a:custGeom>
              <a:avLst/>
              <a:gdLst>
                <a:gd name="T0" fmla="*/ 0 w 201"/>
                <a:gd name="T1" fmla="*/ 224 h 224"/>
                <a:gd name="T2" fmla="*/ 0 w 201"/>
                <a:gd name="T3" fmla="*/ 224 h 224"/>
                <a:gd name="T4" fmla="*/ 0 w 201"/>
                <a:gd name="T5" fmla="*/ 0 h 224"/>
                <a:gd name="T6" fmla="*/ 201 w 201"/>
                <a:gd name="T7" fmla="*/ 0 h 224"/>
                <a:gd name="T8" fmla="*/ 201 w 201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24">
                  <a:moveTo>
                    <a:pt x="0" y="224"/>
                  </a:moveTo>
                  <a:lnTo>
                    <a:pt x="0" y="22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224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8" name="Freeform 330"/>
            <p:cNvSpPr>
              <a:spLocks/>
            </p:cNvSpPr>
            <p:nvPr/>
          </p:nvSpPr>
          <p:spPr bwMode="auto">
            <a:xfrm>
              <a:off x="16286" y="21126"/>
              <a:ext cx="245" cy="0"/>
            </a:xfrm>
            <a:custGeom>
              <a:avLst/>
              <a:gdLst>
                <a:gd name="T0" fmla="*/ 0 w 100"/>
                <a:gd name="T1" fmla="*/ 100 w 100"/>
                <a:gd name="T2" fmla="*/ 0 w 1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0">
                  <a:moveTo>
                    <a:pt x="0" y="0"/>
                  </a:moveTo>
                  <a:lnTo>
                    <a:pt x="100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9" name="Line 331"/>
            <p:cNvSpPr>
              <a:spLocks noChangeShapeType="1"/>
            </p:cNvSpPr>
            <p:nvPr/>
          </p:nvSpPr>
          <p:spPr bwMode="auto">
            <a:xfrm>
              <a:off x="16409" y="21126"/>
              <a:ext cx="0" cy="35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0" name="Rectangle 332"/>
            <p:cNvSpPr>
              <a:spLocks noChangeArrowheads="1"/>
            </p:cNvSpPr>
            <p:nvPr/>
          </p:nvSpPr>
          <p:spPr bwMode="auto">
            <a:xfrm>
              <a:off x="16905" y="20900"/>
              <a:ext cx="491" cy="1133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1" name="Freeform 333"/>
            <p:cNvSpPr>
              <a:spLocks/>
            </p:cNvSpPr>
            <p:nvPr/>
          </p:nvSpPr>
          <p:spPr bwMode="auto">
            <a:xfrm>
              <a:off x="16905" y="20900"/>
              <a:ext cx="488" cy="1128"/>
            </a:xfrm>
            <a:custGeom>
              <a:avLst/>
              <a:gdLst>
                <a:gd name="T0" fmla="*/ 0 w 200"/>
                <a:gd name="T1" fmla="*/ 459 h 459"/>
                <a:gd name="T2" fmla="*/ 0 w 200"/>
                <a:gd name="T3" fmla="*/ 459 h 459"/>
                <a:gd name="T4" fmla="*/ 0 w 200"/>
                <a:gd name="T5" fmla="*/ 0 h 459"/>
                <a:gd name="T6" fmla="*/ 200 w 200"/>
                <a:gd name="T7" fmla="*/ 0 h 459"/>
                <a:gd name="T8" fmla="*/ 200 w 200"/>
                <a:gd name="T9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59">
                  <a:moveTo>
                    <a:pt x="0" y="459"/>
                  </a:moveTo>
                  <a:lnTo>
                    <a:pt x="0" y="459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00" y="459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2" name="Freeform 334"/>
            <p:cNvSpPr>
              <a:spLocks/>
            </p:cNvSpPr>
            <p:nvPr/>
          </p:nvSpPr>
          <p:spPr bwMode="auto">
            <a:xfrm>
              <a:off x="17027" y="20217"/>
              <a:ext cx="244" cy="0"/>
            </a:xfrm>
            <a:custGeom>
              <a:avLst/>
              <a:gdLst>
                <a:gd name="T0" fmla="*/ 0 w 100"/>
                <a:gd name="T1" fmla="*/ 100 w 100"/>
                <a:gd name="T2" fmla="*/ 0 w 1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0">
                  <a:moveTo>
                    <a:pt x="0" y="0"/>
                  </a:moveTo>
                  <a:lnTo>
                    <a:pt x="100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3" name="Line 335"/>
            <p:cNvSpPr>
              <a:spLocks noChangeShapeType="1"/>
            </p:cNvSpPr>
            <p:nvPr/>
          </p:nvSpPr>
          <p:spPr bwMode="auto">
            <a:xfrm>
              <a:off x="17149" y="20217"/>
              <a:ext cx="0" cy="683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4" name="Line 336"/>
            <p:cNvSpPr>
              <a:spLocks noChangeShapeType="1"/>
            </p:cNvSpPr>
            <p:nvPr/>
          </p:nvSpPr>
          <p:spPr bwMode="auto">
            <a:xfrm>
              <a:off x="16040" y="22033"/>
              <a:ext cx="148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5" name="Rectangle 337"/>
            <p:cNvSpPr>
              <a:spLocks noChangeArrowheads="1"/>
            </p:cNvSpPr>
            <p:nvPr/>
          </p:nvSpPr>
          <p:spPr bwMode="auto">
            <a:xfrm rot="18900000">
              <a:off x="16355" y="22100"/>
              <a:ext cx="80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6" name="Rectangle 338"/>
            <p:cNvSpPr>
              <a:spLocks noChangeArrowheads="1"/>
            </p:cNvSpPr>
            <p:nvPr/>
          </p:nvSpPr>
          <p:spPr bwMode="auto">
            <a:xfrm rot="18900000">
              <a:off x="17095" y="22100"/>
              <a:ext cx="80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" name="Line 339"/>
            <p:cNvSpPr>
              <a:spLocks noChangeShapeType="1"/>
            </p:cNvSpPr>
            <p:nvPr/>
          </p:nvSpPr>
          <p:spPr bwMode="auto">
            <a:xfrm flipV="1">
              <a:off x="16040" y="19797"/>
              <a:ext cx="0" cy="223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8" name="Line 340"/>
            <p:cNvSpPr>
              <a:spLocks noChangeShapeType="1"/>
            </p:cNvSpPr>
            <p:nvPr/>
          </p:nvSpPr>
          <p:spPr bwMode="auto">
            <a:xfrm flipH="1">
              <a:off x="15976" y="22033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9" name="Line 341"/>
            <p:cNvSpPr>
              <a:spLocks noChangeShapeType="1"/>
            </p:cNvSpPr>
            <p:nvPr/>
          </p:nvSpPr>
          <p:spPr bwMode="auto">
            <a:xfrm flipH="1">
              <a:off x="15976" y="21586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0" name="Line 342"/>
            <p:cNvSpPr>
              <a:spLocks noChangeShapeType="1"/>
            </p:cNvSpPr>
            <p:nvPr/>
          </p:nvSpPr>
          <p:spPr bwMode="auto">
            <a:xfrm flipH="1">
              <a:off x="15976" y="21138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1" name="Line 343"/>
            <p:cNvSpPr>
              <a:spLocks noChangeShapeType="1"/>
            </p:cNvSpPr>
            <p:nvPr/>
          </p:nvSpPr>
          <p:spPr bwMode="auto">
            <a:xfrm flipH="1">
              <a:off x="15976" y="20691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2" name="Line 344"/>
            <p:cNvSpPr>
              <a:spLocks noChangeShapeType="1"/>
            </p:cNvSpPr>
            <p:nvPr/>
          </p:nvSpPr>
          <p:spPr bwMode="auto">
            <a:xfrm flipH="1">
              <a:off x="15976" y="20246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3" name="Line 345"/>
            <p:cNvSpPr>
              <a:spLocks noChangeShapeType="1"/>
            </p:cNvSpPr>
            <p:nvPr/>
          </p:nvSpPr>
          <p:spPr bwMode="auto">
            <a:xfrm flipH="1">
              <a:off x="15976" y="19797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4" name="Rectangle 346"/>
            <p:cNvSpPr>
              <a:spLocks noChangeArrowheads="1"/>
            </p:cNvSpPr>
            <p:nvPr/>
          </p:nvSpPr>
          <p:spPr bwMode="auto">
            <a:xfrm rot="16200000">
              <a:off x="14222" y="20669"/>
              <a:ext cx="178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b="1" dirty="0">
                  <a:solidFill>
                    <a:srgbClr val="000000"/>
                  </a:solidFill>
                </a:rPr>
                <a:t>R</a:t>
              </a:r>
              <a:r>
                <a:rPr kumimoji="0" lang="en-US" altLang="en-US" sz="3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elative IRAK1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5" name="Rectangle 347"/>
            <p:cNvSpPr>
              <a:spLocks noChangeArrowheads="1"/>
            </p:cNvSpPr>
            <p:nvPr/>
          </p:nvSpPr>
          <p:spPr bwMode="auto">
            <a:xfrm rot="16200000">
              <a:off x="14698" y="20661"/>
              <a:ext cx="14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expression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Rectangle 348"/>
            <p:cNvSpPr>
              <a:spLocks noChangeArrowheads="1"/>
            </p:cNvSpPr>
            <p:nvPr/>
          </p:nvSpPr>
          <p:spPr bwMode="auto">
            <a:xfrm>
              <a:off x="15739" y="21851"/>
              <a:ext cx="2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7" name="Rectangle 349"/>
            <p:cNvSpPr>
              <a:spLocks noChangeArrowheads="1"/>
            </p:cNvSpPr>
            <p:nvPr/>
          </p:nvSpPr>
          <p:spPr bwMode="auto">
            <a:xfrm>
              <a:off x="15607" y="21446"/>
              <a:ext cx="3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8" name="Rectangle 350"/>
            <p:cNvSpPr>
              <a:spLocks noChangeArrowheads="1"/>
            </p:cNvSpPr>
            <p:nvPr/>
          </p:nvSpPr>
          <p:spPr bwMode="auto">
            <a:xfrm>
              <a:off x="15607" y="21011"/>
              <a:ext cx="3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" name="Rectangle 351"/>
            <p:cNvSpPr>
              <a:spLocks noChangeArrowheads="1"/>
            </p:cNvSpPr>
            <p:nvPr/>
          </p:nvSpPr>
          <p:spPr bwMode="auto">
            <a:xfrm>
              <a:off x="15607" y="20568"/>
              <a:ext cx="3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" name="Rectangle 352"/>
            <p:cNvSpPr>
              <a:spLocks noChangeArrowheads="1"/>
            </p:cNvSpPr>
            <p:nvPr/>
          </p:nvSpPr>
          <p:spPr bwMode="auto">
            <a:xfrm>
              <a:off x="15607" y="20097"/>
              <a:ext cx="3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1" name="Rectangle 353"/>
            <p:cNvSpPr>
              <a:spLocks noChangeArrowheads="1"/>
            </p:cNvSpPr>
            <p:nvPr/>
          </p:nvSpPr>
          <p:spPr bwMode="auto">
            <a:xfrm>
              <a:off x="15475" y="19625"/>
              <a:ext cx="5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2" name="Group 356"/>
          <p:cNvGrpSpPr>
            <a:grpSpLocks noChangeAspect="1"/>
          </p:cNvGrpSpPr>
          <p:nvPr/>
        </p:nvGrpSpPr>
        <p:grpSpPr bwMode="auto">
          <a:xfrm>
            <a:off x="23442613" y="35321875"/>
            <a:ext cx="4914900" cy="5008563"/>
            <a:chOff x="14767" y="22250"/>
            <a:chExt cx="3096" cy="3155"/>
          </a:xfrm>
        </p:grpSpPr>
        <p:sp>
          <p:nvSpPr>
            <p:cNvPr id="1283" name="AutoShape 355"/>
            <p:cNvSpPr>
              <a:spLocks noChangeAspect="1" noChangeArrowheads="1" noTextEdit="1"/>
            </p:cNvSpPr>
            <p:nvPr/>
          </p:nvSpPr>
          <p:spPr bwMode="auto">
            <a:xfrm>
              <a:off x="14767" y="22250"/>
              <a:ext cx="3096" cy="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4" name="Rectangle 357"/>
            <p:cNvSpPr>
              <a:spLocks noChangeArrowheads="1"/>
            </p:cNvSpPr>
            <p:nvPr/>
          </p:nvSpPr>
          <p:spPr bwMode="auto">
            <a:xfrm>
              <a:off x="14767" y="22250"/>
              <a:ext cx="3096" cy="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5" name="Rectangle 358"/>
            <p:cNvSpPr>
              <a:spLocks noChangeArrowheads="1"/>
            </p:cNvSpPr>
            <p:nvPr/>
          </p:nvSpPr>
          <p:spPr bwMode="auto">
            <a:xfrm>
              <a:off x="16044" y="22774"/>
              <a:ext cx="1498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6" name="Rectangle 359"/>
            <p:cNvSpPr>
              <a:spLocks noChangeArrowheads="1"/>
            </p:cNvSpPr>
            <p:nvPr/>
          </p:nvSpPr>
          <p:spPr bwMode="auto">
            <a:xfrm>
              <a:off x="16171" y="23996"/>
              <a:ext cx="497" cy="1060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7" name="Freeform 360"/>
            <p:cNvSpPr>
              <a:spLocks/>
            </p:cNvSpPr>
            <p:nvPr/>
          </p:nvSpPr>
          <p:spPr bwMode="auto">
            <a:xfrm>
              <a:off x="16171" y="23996"/>
              <a:ext cx="497" cy="1055"/>
            </a:xfrm>
            <a:custGeom>
              <a:avLst/>
              <a:gdLst>
                <a:gd name="T0" fmla="*/ 0 w 205"/>
                <a:gd name="T1" fmla="*/ 429 h 429"/>
                <a:gd name="T2" fmla="*/ 0 w 205"/>
                <a:gd name="T3" fmla="*/ 429 h 429"/>
                <a:gd name="T4" fmla="*/ 0 w 205"/>
                <a:gd name="T5" fmla="*/ 0 h 429"/>
                <a:gd name="T6" fmla="*/ 205 w 205"/>
                <a:gd name="T7" fmla="*/ 0 h 429"/>
                <a:gd name="T8" fmla="*/ 205 w 205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429">
                  <a:moveTo>
                    <a:pt x="0" y="429"/>
                  </a:moveTo>
                  <a:lnTo>
                    <a:pt x="0" y="429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429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8" name="Freeform 361"/>
            <p:cNvSpPr>
              <a:spLocks/>
            </p:cNvSpPr>
            <p:nvPr/>
          </p:nvSpPr>
          <p:spPr bwMode="auto">
            <a:xfrm>
              <a:off x="16297" y="23792"/>
              <a:ext cx="247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9" name="Line 362"/>
            <p:cNvSpPr>
              <a:spLocks noChangeShapeType="1"/>
            </p:cNvSpPr>
            <p:nvPr/>
          </p:nvSpPr>
          <p:spPr bwMode="auto">
            <a:xfrm>
              <a:off x="16421" y="23792"/>
              <a:ext cx="0" cy="20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0" name="Rectangle 363"/>
            <p:cNvSpPr>
              <a:spLocks noChangeArrowheads="1"/>
            </p:cNvSpPr>
            <p:nvPr/>
          </p:nvSpPr>
          <p:spPr bwMode="auto">
            <a:xfrm>
              <a:off x="16921" y="23344"/>
              <a:ext cx="498" cy="1712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1" name="Freeform 364"/>
            <p:cNvSpPr>
              <a:spLocks/>
            </p:cNvSpPr>
            <p:nvPr/>
          </p:nvSpPr>
          <p:spPr bwMode="auto">
            <a:xfrm>
              <a:off x="16921" y="23344"/>
              <a:ext cx="498" cy="1707"/>
            </a:xfrm>
            <a:custGeom>
              <a:avLst/>
              <a:gdLst>
                <a:gd name="T0" fmla="*/ 0 w 205"/>
                <a:gd name="T1" fmla="*/ 694 h 694"/>
                <a:gd name="T2" fmla="*/ 0 w 205"/>
                <a:gd name="T3" fmla="*/ 694 h 694"/>
                <a:gd name="T4" fmla="*/ 0 w 205"/>
                <a:gd name="T5" fmla="*/ 0 h 694"/>
                <a:gd name="T6" fmla="*/ 205 w 205"/>
                <a:gd name="T7" fmla="*/ 0 h 694"/>
                <a:gd name="T8" fmla="*/ 205 w 205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694">
                  <a:moveTo>
                    <a:pt x="0" y="694"/>
                  </a:moveTo>
                  <a:lnTo>
                    <a:pt x="0" y="694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694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2" name="Freeform 365"/>
            <p:cNvSpPr>
              <a:spLocks/>
            </p:cNvSpPr>
            <p:nvPr/>
          </p:nvSpPr>
          <p:spPr bwMode="auto">
            <a:xfrm>
              <a:off x="17047" y="23189"/>
              <a:ext cx="248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3" name="Line 366"/>
            <p:cNvSpPr>
              <a:spLocks noChangeShapeType="1"/>
            </p:cNvSpPr>
            <p:nvPr/>
          </p:nvSpPr>
          <p:spPr bwMode="auto">
            <a:xfrm>
              <a:off x="17171" y="23189"/>
              <a:ext cx="0" cy="15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4" name="Line 367"/>
            <p:cNvSpPr>
              <a:spLocks noChangeShapeType="1"/>
            </p:cNvSpPr>
            <p:nvPr/>
          </p:nvSpPr>
          <p:spPr bwMode="auto">
            <a:xfrm>
              <a:off x="16044" y="25056"/>
              <a:ext cx="1501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5" name="Line 368"/>
            <p:cNvSpPr>
              <a:spLocks noChangeShapeType="1"/>
            </p:cNvSpPr>
            <p:nvPr/>
          </p:nvSpPr>
          <p:spPr bwMode="auto">
            <a:xfrm flipV="1">
              <a:off x="16044" y="22774"/>
              <a:ext cx="0" cy="228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6" name="Line 369"/>
            <p:cNvSpPr>
              <a:spLocks noChangeShapeType="1"/>
            </p:cNvSpPr>
            <p:nvPr/>
          </p:nvSpPr>
          <p:spPr bwMode="auto">
            <a:xfrm flipH="1">
              <a:off x="15981" y="25056"/>
              <a:ext cx="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7" name="Line 370"/>
            <p:cNvSpPr>
              <a:spLocks noChangeShapeType="1"/>
            </p:cNvSpPr>
            <p:nvPr/>
          </p:nvSpPr>
          <p:spPr bwMode="auto">
            <a:xfrm flipH="1">
              <a:off x="15981" y="24601"/>
              <a:ext cx="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8" name="Line 371"/>
            <p:cNvSpPr>
              <a:spLocks noChangeShapeType="1"/>
            </p:cNvSpPr>
            <p:nvPr/>
          </p:nvSpPr>
          <p:spPr bwMode="auto">
            <a:xfrm flipH="1">
              <a:off x="15981" y="24143"/>
              <a:ext cx="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9" name="Line 372"/>
            <p:cNvSpPr>
              <a:spLocks noChangeShapeType="1"/>
            </p:cNvSpPr>
            <p:nvPr/>
          </p:nvSpPr>
          <p:spPr bwMode="auto">
            <a:xfrm flipH="1">
              <a:off x="15981" y="23689"/>
              <a:ext cx="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0" name="Line 373"/>
            <p:cNvSpPr>
              <a:spLocks noChangeShapeType="1"/>
            </p:cNvSpPr>
            <p:nvPr/>
          </p:nvSpPr>
          <p:spPr bwMode="auto">
            <a:xfrm flipH="1">
              <a:off x="15981" y="23234"/>
              <a:ext cx="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1" name="Line 374"/>
            <p:cNvSpPr>
              <a:spLocks noChangeShapeType="1"/>
            </p:cNvSpPr>
            <p:nvPr/>
          </p:nvSpPr>
          <p:spPr bwMode="auto">
            <a:xfrm flipH="1">
              <a:off x="15981" y="22774"/>
              <a:ext cx="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2" name="Rectangle 375"/>
            <p:cNvSpPr>
              <a:spLocks noChangeArrowheads="1"/>
            </p:cNvSpPr>
            <p:nvPr/>
          </p:nvSpPr>
          <p:spPr bwMode="auto">
            <a:xfrm>
              <a:off x="17113" y="22880"/>
              <a:ext cx="27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3" name="Rectangle 376"/>
            <p:cNvSpPr>
              <a:spLocks noChangeArrowheads="1"/>
            </p:cNvSpPr>
            <p:nvPr/>
          </p:nvSpPr>
          <p:spPr bwMode="auto">
            <a:xfrm>
              <a:off x="15663" y="22646"/>
              <a:ext cx="3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4" name="Rectangle 377"/>
            <p:cNvSpPr>
              <a:spLocks noChangeArrowheads="1"/>
            </p:cNvSpPr>
            <p:nvPr/>
          </p:nvSpPr>
          <p:spPr bwMode="auto">
            <a:xfrm>
              <a:off x="15663" y="23109"/>
              <a:ext cx="3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5" name="Rectangle 378"/>
            <p:cNvSpPr>
              <a:spLocks noChangeArrowheads="1"/>
            </p:cNvSpPr>
            <p:nvPr/>
          </p:nvSpPr>
          <p:spPr bwMode="auto">
            <a:xfrm>
              <a:off x="15663" y="23571"/>
              <a:ext cx="3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6" name="Rectangle 379"/>
            <p:cNvSpPr>
              <a:spLocks noChangeArrowheads="1"/>
            </p:cNvSpPr>
            <p:nvPr/>
          </p:nvSpPr>
          <p:spPr bwMode="auto">
            <a:xfrm>
              <a:off x="15663" y="24033"/>
              <a:ext cx="3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7" name="Rectangle 380"/>
            <p:cNvSpPr>
              <a:spLocks noChangeArrowheads="1"/>
            </p:cNvSpPr>
            <p:nvPr/>
          </p:nvSpPr>
          <p:spPr bwMode="auto">
            <a:xfrm rot="16200000">
              <a:off x="14185" y="23690"/>
              <a:ext cx="190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b="1" dirty="0">
                  <a:solidFill>
                    <a:srgbClr val="000000"/>
                  </a:solidFill>
                </a:rPr>
                <a:t>R</a:t>
              </a:r>
              <a:r>
                <a:rPr kumimoji="0" lang="en-US" altLang="en-US" sz="3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elative RANKL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8" name="Rectangle 381"/>
            <p:cNvSpPr>
              <a:spLocks noChangeArrowheads="1"/>
            </p:cNvSpPr>
            <p:nvPr/>
          </p:nvSpPr>
          <p:spPr bwMode="auto">
            <a:xfrm rot="16200000">
              <a:off x="14724" y="23674"/>
              <a:ext cx="14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expression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9" name="Rectangle 382"/>
            <p:cNvSpPr>
              <a:spLocks noChangeArrowheads="1"/>
            </p:cNvSpPr>
            <p:nvPr/>
          </p:nvSpPr>
          <p:spPr bwMode="auto">
            <a:xfrm>
              <a:off x="15663" y="24495"/>
              <a:ext cx="38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10" name="Group 385"/>
          <p:cNvGrpSpPr>
            <a:grpSpLocks noChangeAspect="1"/>
          </p:cNvGrpSpPr>
          <p:nvPr/>
        </p:nvGrpSpPr>
        <p:grpSpPr bwMode="auto">
          <a:xfrm>
            <a:off x="27579638" y="30603825"/>
            <a:ext cx="4819650" cy="5286375"/>
            <a:chOff x="17373" y="19278"/>
            <a:chExt cx="3036" cy="3330"/>
          </a:xfrm>
        </p:grpSpPr>
        <p:sp>
          <p:nvSpPr>
            <p:cNvPr id="1311" name="AutoShape 384"/>
            <p:cNvSpPr>
              <a:spLocks noChangeAspect="1" noChangeArrowheads="1" noTextEdit="1"/>
            </p:cNvSpPr>
            <p:nvPr/>
          </p:nvSpPr>
          <p:spPr bwMode="auto">
            <a:xfrm>
              <a:off x="17373" y="19278"/>
              <a:ext cx="3036" cy="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2" name="Rectangle 386"/>
            <p:cNvSpPr>
              <a:spLocks noChangeArrowheads="1"/>
            </p:cNvSpPr>
            <p:nvPr/>
          </p:nvSpPr>
          <p:spPr bwMode="auto">
            <a:xfrm>
              <a:off x="17373" y="19278"/>
              <a:ext cx="3036" cy="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3" name="Rectangle 387"/>
            <p:cNvSpPr>
              <a:spLocks noChangeArrowheads="1"/>
            </p:cNvSpPr>
            <p:nvPr/>
          </p:nvSpPr>
          <p:spPr bwMode="auto">
            <a:xfrm>
              <a:off x="18184" y="19625"/>
              <a:ext cx="38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4" name="Rectangle 388"/>
            <p:cNvSpPr>
              <a:spLocks noChangeArrowheads="1"/>
            </p:cNvSpPr>
            <p:nvPr/>
          </p:nvSpPr>
          <p:spPr bwMode="auto">
            <a:xfrm>
              <a:off x="18184" y="20409"/>
              <a:ext cx="38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5" name="Rectangle 389"/>
            <p:cNvSpPr>
              <a:spLocks noChangeArrowheads="1"/>
            </p:cNvSpPr>
            <p:nvPr/>
          </p:nvSpPr>
          <p:spPr bwMode="auto">
            <a:xfrm>
              <a:off x="18316" y="21151"/>
              <a:ext cx="24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6" name="Rectangle 390"/>
            <p:cNvSpPr>
              <a:spLocks noChangeArrowheads="1"/>
            </p:cNvSpPr>
            <p:nvPr/>
          </p:nvSpPr>
          <p:spPr bwMode="auto">
            <a:xfrm rot="16200000">
              <a:off x="16828" y="20658"/>
              <a:ext cx="183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b="1" dirty="0" smtClean="0">
                  <a:solidFill>
                    <a:srgbClr val="000000"/>
                  </a:solidFill>
                </a:rPr>
                <a:t>Re</a:t>
              </a:r>
              <a:r>
                <a:rPr kumimoji="0" lang="en-US" altLang="en-US" sz="3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lative TRAF6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7" name="Rectangle 391"/>
            <p:cNvSpPr>
              <a:spLocks noChangeArrowheads="1"/>
            </p:cNvSpPr>
            <p:nvPr/>
          </p:nvSpPr>
          <p:spPr bwMode="auto">
            <a:xfrm rot="16200000">
              <a:off x="17327" y="20647"/>
              <a:ext cx="142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expression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8" name="Rectangle 392"/>
            <p:cNvSpPr>
              <a:spLocks noChangeArrowheads="1"/>
            </p:cNvSpPr>
            <p:nvPr/>
          </p:nvSpPr>
          <p:spPr bwMode="auto">
            <a:xfrm>
              <a:off x="18316" y="21851"/>
              <a:ext cx="24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9" name="Rectangle 393"/>
            <p:cNvSpPr>
              <a:spLocks noChangeArrowheads="1"/>
            </p:cNvSpPr>
            <p:nvPr/>
          </p:nvSpPr>
          <p:spPr bwMode="auto">
            <a:xfrm>
              <a:off x="18601" y="19797"/>
              <a:ext cx="1486" cy="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0" name="Rectangle 394"/>
            <p:cNvSpPr>
              <a:spLocks noChangeArrowheads="1"/>
            </p:cNvSpPr>
            <p:nvPr/>
          </p:nvSpPr>
          <p:spPr bwMode="auto">
            <a:xfrm>
              <a:off x="18724" y="21591"/>
              <a:ext cx="496" cy="442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1" name="Freeform 395"/>
            <p:cNvSpPr>
              <a:spLocks/>
            </p:cNvSpPr>
            <p:nvPr/>
          </p:nvSpPr>
          <p:spPr bwMode="auto">
            <a:xfrm>
              <a:off x="18724" y="21591"/>
              <a:ext cx="494" cy="437"/>
            </a:xfrm>
            <a:custGeom>
              <a:avLst/>
              <a:gdLst>
                <a:gd name="T0" fmla="*/ 0 w 201"/>
                <a:gd name="T1" fmla="*/ 178 h 178"/>
                <a:gd name="T2" fmla="*/ 0 w 201"/>
                <a:gd name="T3" fmla="*/ 178 h 178"/>
                <a:gd name="T4" fmla="*/ 0 w 201"/>
                <a:gd name="T5" fmla="*/ 0 h 178"/>
                <a:gd name="T6" fmla="*/ 201 w 201"/>
                <a:gd name="T7" fmla="*/ 0 h 178"/>
                <a:gd name="T8" fmla="*/ 201 w 201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78">
                  <a:moveTo>
                    <a:pt x="0" y="178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78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2" name="Freeform 396"/>
            <p:cNvSpPr>
              <a:spLocks/>
            </p:cNvSpPr>
            <p:nvPr/>
          </p:nvSpPr>
          <p:spPr bwMode="auto">
            <a:xfrm>
              <a:off x="18849" y="21512"/>
              <a:ext cx="246" cy="0"/>
            </a:xfrm>
            <a:custGeom>
              <a:avLst/>
              <a:gdLst>
                <a:gd name="T0" fmla="*/ 0 w 100"/>
                <a:gd name="T1" fmla="*/ 100 w 100"/>
                <a:gd name="T2" fmla="*/ 0 w 1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0">
                  <a:moveTo>
                    <a:pt x="0" y="0"/>
                  </a:moveTo>
                  <a:lnTo>
                    <a:pt x="100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3" name="Line 397"/>
            <p:cNvSpPr>
              <a:spLocks noChangeShapeType="1"/>
            </p:cNvSpPr>
            <p:nvPr/>
          </p:nvSpPr>
          <p:spPr bwMode="auto">
            <a:xfrm>
              <a:off x="18972" y="21512"/>
              <a:ext cx="0" cy="7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4" name="Rectangle 398"/>
            <p:cNvSpPr>
              <a:spLocks noChangeArrowheads="1"/>
            </p:cNvSpPr>
            <p:nvPr/>
          </p:nvSpPr>
          <p:spPr bwMode="auto">
            <a:xfrm>
              <a:off x="19471" y="20625"/>
              <a:ext cx="493" cy="1408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5" name="Freeform 399"/>
            <p:cNvSpPr>
              <a:spLocks/>
            </p:cNvSpPr>
            <p:nvPr/>
          </p:nvSpPr>
          <p:spPr bwMode="auto">
            <a:xfrm>
              <a:off x="19471" y="20625"/>
              <a:ext cx="491" cy="1403"/>
            </a:xfrm>
            <a:custGeom>
              <a:avLst/>
              <a:gdLst>
                <a:gd name="T0" fmla="*/ 0 w 200"/>
                <a:gd name="T1" fmla="*/ 571 h 571"/>
                <a:gd name="T2" fmla="*/ 0 w 200"/>
                <a:gd name="T3" fmla="*/ 571 h 571"/>
                <a:gd name="T4" fmla="*/ 0 w 200"/>
                <a:gd name="T5" fmla="*/ 0 h 571"/>
                <a:gd name="T6" fmla="*/ 200 w 200"/>
                <a:gd name="T7" fmla="*/ 0 h 571"/>
                <a:gd name="T8" fmla="*/ 200 w 200"/>
                <a:gd name="T9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71">
                  <a:moveTo>
                    <a:pt x="0" y="571"/>
                  </a:moveTo>
                  <a:lnTo>
                    <a:pt x="0" y="571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00" y="571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6" name="Freeform 400"/>
            <p:cNvSpPr>
              <a:spLocks/>
            </p:cNvSpPr>
            <p:nvPr/>
          </p:nvSpPr>
          <p:spPr bwMode="auto">
            <a:xfrm>
              <a:off x="19593" y="20047"/>
              <a:ext cx="246" cy="0"/>
            </a:xfrm>
            <a:custGeom>
              <a:avLst/>
              <a:gdLst>
                <a:gd name="T0" fmla="*/ 0 w 100"/>
                <a:gd name="T1" fmla="*/ 100 w 100"/>
                <a:gd name="T2" fmla="*/ 0 w 1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0">
                  <a:moveTo>
                    <a:pt x="0" y="0"/>
                  </a:moveTo>
                  <a:lnTo>
                    <a:pt x="100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7" name="Line 401"/>
            <p:cNvSpPr>
              <a:spLocks noChangeShapeType="1"/>
            </p:cNvSpPr>
            <p:nvPr/>
          </p:nvSpPr>
          <p:spPr bwMode="auto">
            <a:xfrm>
              <a:off x="19716" y="20047"/>
              <a:ext cx="0" cy="57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8" name="Line 402"/>
            <p:cNvSpPr>
              <a:spLocks noChangeShapeType="1"/>
            </p:cNvSpPr>
            <p:nvPr/>
          </p:nvSpPr>
          <p:spPr bwMode="auto">
            <a:xfrm>
              <a:off x="18601" y="22033"/>
              <a:ext cx="1489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9" name="Rectangle 403"/>
            <p:cNvSpPr>
              <a:spLocks noChangeArrowheads="1"/>
            </p:cNvSpPr>
            <p:nvPr/>
          </p:nvSpPr>
          <p:spPr bwMode="auto">
            <a:xfrm rot="18900000">
              <a:off x="18917" y="22100"/>
              <a:ext cx="81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0" name="Rectangle 404"/>
            <p:cNvSpPr>
              <a:spLocks noChangeArrowheads="1"/>
            </p:cNvSpPr>
            <p:nvPr/>
          </p:nvSpPr>
          <p:spPr bwMode="auto">
            <a:xfrm rot="18900000">
              <a:off x="19661" y="22100"/>
              <a:ext cx="81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" name="Line 405"/>
            <p:cNvSpPr>
              <a:spLocks noChangeShapeType="1"/>
            </p:cNvSpPr>
            <p:nvPr/>
          </p:nvSpPr>
          <p:spPr bwMode="auto">
            <a:xfrm flipV="1">
              <a:off x="18601" y="19797"/>
              <a:ext cx="0" cy="223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2" name="Line 406"/>
            <p:cNvSpPr>
              <a:spLocks noChangeShapeType="1"/>
            </p:cNvSpPr>
            <p:nvPr/>
          </p:nvSpPr>
          <p:spPr bwMode="auto">
            <a:xfrm flipH="1">
              <a:off x="18537" y="22033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" name="Line 407"/>
            <p:cNvSpPr>
              <a:spLocks noChangeShapeType="1"/>
            </p:cNvSpPr>
            <p:nvPr/>
          </p:nvSpPr>
          <p:spPr bwMode="auto">
            <a:xfrm flipH="1">
              <a:off x="18537" y="21288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4" name="Line 408"/>
            <p:cNvSpPr>
              <a:spLocks noChangeShapeType="1"/>
            </p:cNvSpPr>
            <p:nvPr/>
          </p:nvSpPr>
          <p:spPr bwMode="auto">
            <a:xfrm flipH="1">
              <a:off x="18537" y="20544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5" name="Line 409"/>
            <p:cNvSpPr>
              <a:spLocks noChangeShapeType="1"/>
            </p:cNvSpPr>
            <p:nvPr/>
          </p:nvSpPr>
          <p:spPr bwMode="auto">
            <a:xfrm flipH="1">
              <a:off x="18537" y="19799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" name="Rectangle 410"/>
            <p:cNvSpPr>
              <a:spLocks noChangeArrowheads="1"/>
            </p:cNvSpPr>
            <p:nvPr/>
          </p:nvSpPr>
          <p:spPr bwMode="auto">
            <a:xfrm>
              <a:off x="19662" y="19733"/>
              <a:ext cx="270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7" name="Group 413"/>
          <p:cNvGrpSpPr>
            <a:grpSpLocks noChangeAspect="1"/>
          </p:cNvGrpSpPr>
          <p:nvPr/>
        </p:nvGrpSpPr>
        <p:grpSpPr bwMode="auto">
          <a:xfrm>
            <a:off x="27627263" y="35231388"/>
            <a:ext cx="4819650" cy="5099050"/>
            <a:chOff x="17403" y="22193"/>
            <a:chExt cx="3036" cy="3212"/>
          </a:xfrm>
        </p:grpSpPr>
        <p:sp>
          <p:nvSpPr>
            <p:cNvPr id="1338" name="AutoShape 412"/>
            <p:cNvSpPr>
              <a:spLocks noChangeAspect="1" noChangeArrowheads="1" noTextEdit="1"/>
            </p:cNvSpPr>
            <p:nvPr/>
          </p:nvSpPr>
          <p:spPr bwMode="auto">
            <a:xfrm>
              <a:off x="17403" y="22193"/>
              <a:ext cx="3036" cy="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9" name="Rectangle 414"/>
            <p:cNvSpPr>
              <a:spLocks noChangeArrowheads="1"/>
            </p:cNvSpPr>
            <p:nvPr/>
          </p:nvSpPr>
          <p:spPr bwMode="auto">
            <a:xfrm>
              <a:off x="17403" y="22193"/>
              <a:ext cx="3036" cy="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0" name="Rectangle 415"/>
            <p:cNvSpPr>
              <a:spLocks noChangeArrowheads="1"/>
            </p:cNvSpPr>
            <p:nvPr/>
          </p:nvSpPr>
          <p:spPr bwMode="auto">
            <a:xfrm>
              <a:off x="18599" y="22719"/>
              <a:ext cx="1516" cy="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1" name="Rectangle 416"/>
            <p:cNvSpPr>
              <a:spLocks noChangeArrowheads="1"/>
            </p:cNvSpPr>
            <p:nvPr/>
          </p:nvSpPr>
          <p:spPr bwMode="auto">
            <a:xfrm>
              <a:off x="18727" y="23591"/>
              <a:ext cx="503" cy="1419"/>
            </a:xfrm>
            <a:prstGeom prst="rect">
              <a:avLst/>
            </a:prstGeom>
            <a:solidFill>
              <a:srgbClr val="034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2" name="Freeform 417"/>
            <p:cNvSpPr>
              <a:spLocks/>
            </p:cNvSpPr>
            <p:nvPr/>
          </p:nvSpPr>
          <p:spPr bwMode="auto">
            <a:xfrm>
              <a:off x="18727" y="23591"/>
              <a:ext cx="503" cy="1414"/>
            </a:xfrm>
            <a:custGeom>
              <a:avLst/>
              <a:gdLst>
                <a:gd name="T0" fmla="*/ 0 w 205"/>
                <a:gd name="T1" fmla="*/ 572 h 572"/>
                <a:gd name="T2" fmla="*/ 0 w 205"/>
                <a:gd name="T3" fmla="*/ 572 h 572"/>
                <a:gd name="T4" fmla="*/ 0 w 205"/>
                <a:gd name="T5" fmla="*/ 0 h 572"/>
                <a:gd name="T6" fmla="*/ 205 w 205"/>
                <a:gd name="T7" fmla="*/ 0 h 572"/>
                <a:gd name="T8" fmla="*/ 205 w 205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72">
                  <a:moveTo>
                    <a:pt x="0" y="572"/>
                  </a:moveTo>
                  <a:lnTo>
                    <a:pt x="0" y="572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572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3" name="Freeform 418"/>
            <p:cNvSpPr>
              <a:spLocks/>
            </p:cNvSpPr>
            <p:nvPr/>
          </p:nvSpPr>
          <p:spPr bwMode="auto">
            <a:xfrm>
              <a:off x="18855" y="23166"/>
              <a:ext cx="250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4" name="Line 419"/>
            <p:cNvSpPr>
              <a:spLocks noChangeShapeType="1"/>
            </p:cNvSpPr>
            <p:nvPr/>
          </p:nvSpPr>
          <p:spPr bwMode="auto">
            <a:xfrm>
              <a:off x="18980" y="23166"/>
              <a:ext cx="0" cy="42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5" name="Rectangle 420"/>
            <p:cNvSpPr>
              <a:spLocks noChangeArrowheads="1"/>
            </p:cNvSpPr>
            <p:nvPr/>
          </p:nvSpPr>
          <p:spPr bwMode="auto">
            <a:xfrm>
              <a:off x="19486" y="24506"/>
              <a:ext cx="503" cy="504"/>
            </a:xfrm>
            <a:prstGeom prst="rect">
              <a:avLst/>
            </a:prstGeom>
            <a:solidFill>
              <a:srgbClr val="C8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6" name="Freeform 421"/>
            <p:cNvSpPr>
              <a:spLocks/>
            </p:cNvSpPr>
            <p:nvPr/>
          </p:nvSpPr>
          <p:spPr bwMode="auto">
            <a:xfrm>
              <a:off x="19486" y="24506"/>
              <a:ext cx="503" cy="499"/>
            </a:xfrm>
            <a:custGeom>
              <a:avLst/>
              <a:gdLst>
                <a:gd name="T0" fmla="*/ 0 w 205"/>
                <a:gd name="T1" fmla="*/ 202 h 202"/>
                <a:gd name="T2" fmla="*/ 0 w 205"/>
                <a:gd name="T3" fmla="*/ 202 h 202"/>
                <a:gd name="T4" fmla="*/ 0 w 205"/>
                <a:gd name="T5" fmla="*/ 0 h 202"/>
                <a:gd name="T6" fmla="*/ 205 w 205"/>
                <a:gd name="T7" fmla="*/ 0 h 202"/>
                <a:gd name="T8" fmla="*/ 205 w 205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2">
                  <a:moveTo>
                    <a:pt x="0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202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7" name="Freeform 422"/>
            <p:cNvSpPr>
              <a:spLocks/>
            </p:cNvSpPr>
            <p:nvPr/>
          </p:nvSpPr>
          <p:spPr bwMode="auto">
            <a:xfrm>
              <a:off x="19614" y="24348"/>
              <a:ext cx="250" cy="0"/>
            </a:xfrm>
            <a:custGeom>
              <a:avLst/>
              <a:gdLst>
                <a:gd name="T0" fmla="*/ 0 w 102"/>
                <a:gd name="T1" fmla="*/ 102 w 102"/>
                <a:gd name="T2" fmla="*/ 0 w 1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">
                  <a:moveTo>
                    <a:pt x="0" y="0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8" name="Line 423"/>
            <p:cNvSpPr>
              <a:spLocks noChangeShapeType="1"/>
            </p:cNvSpPr>
            <p:nvPr/>
          </p:nvSpPr>
          <p:spPr bwMode="auto">
            <a:xfrm>
              <a:off x="19739" y="24348"/>
              <a:ext cx="0" cy="1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9" name="Line 424"/>
            <p:cNvSpPr>
              <a:spLocks noChangeShapeType="1"/>
            </p:cNvSpPr>
            <p:nvPr/>
          </p:nvSpPr>
          <p:spPr bwMode="auto">
            <a:xfrm>
              <a:off x="18599" y="25010"/>
              <a:ext cx="151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0" name="Line 425"/>
            <p:cNvSpPr>
              <a:spLocks noChangeShapeType="1"/>
            </p:cNvSpPr>
            <p:nvPr/>
          </p:nvSpPr>
          <p:spPr bwMode="auto">
            <a:xfrm flipV="1">
              <a:off x="18599" y="22719"/>
              <a:ext cx="0" cy="229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1" name="Line 426"/>
            <p:cNvSpPr>
              <a:spLocks noChangeShapeType="1"/>
            </p:cNvSpPr>
            <p:nvPr/>
          </p:nvSpPr>
          <p:spPr bwMode="auto">
            <a:xfrm flipH="1">
              <a:off x="18535" y="25010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2" name="Line 427"/>
            <p:cNvSpPr>
              <a:spLocks noChangeShapeType="1"/>
            </p:cNvSpPr>
            <p:nvPr/>
          </p:nvSpPr>
          <p:spPr bwMode="auto">
            <a:xfrm flipH="1">
              <a:off x="18535" y="24439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3" name="Line 428"/>
            <p:cNvSpPr>
              <a:spLocks noChangeShapeType="1"/>
            </p:cNvSpPr>
            <p:nvPr/>
          </p:nvSpPr>
          <p:spPr bwMode="auto">
            <a:xfrm flipH="1">
              <a:off x="18535" y="23866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4" name="Line 429"/>
            <p:cNvSpPr>
              <a:spLocks noChangeShapeType="1"/>
            </p:cNvSpPr>
            <p:nvPr/>
          </p:nvSpPr>
          <p:spPr bwMode="auto">
            <a:xfrm flipH="1">
              <a:off x="18535" y="23295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5" name="Line 430"/>
            <p:cNvSpPr>
              <a:spLocks noChangeShapeType="1"/>
            </p:cNvSpPr>
            <p:nvPr/>
          </p:nvSpPr>
          <p:spPr bwMode="auto">
            <a:xfrm flipH="1">
              <a:off x="18535" y="22719"/>
              <a:ext cx="6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6" name="Rectangle 431"/>
            <p:cNvSpPr>
              <a:spLocks noChangeArrowheads="1"/>
            </p:cNvSpPr>
            <p:nvPr/>
          </p:nvSpPr>
          <p:spPr bwMode="auto">
            <a:xfrm>
              <a:off x="19687" y="24028"/>
              <a:ext cx="275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7" name="Rectangle 432"/>
            <p:cNvSpPr>
              <a:spLocks noChangeArrowheads="1"/>
            </p:cNvSpPr>
            <p:nvPr/>
          </p:nvSpPr>
          <p:spPr bwMode="auto">
            <a:xfrm rot="16200000">
              <a:off x="16983" y="23659"/>
              <a:ext cx="158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b="1" dirty="0">
                  <a:solidFill>
                    <a:srgbClr val="000000"/>
                  </a:solidFill>
                </a:rPr>
                <a:t>R</a:t>
              </a:r>
              <a:r>
                <a:rPr kumimoji="0" lang="en-US" altLang="en-US" sz="3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elative OPG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8" name="Rectangle 433"/>
            <p:cNvSpPr>
              <a:spLocks noChangeArrowheads="1"/>
            </p:cNvSpPr>
            <p:nvPr/>
          </p:nvSpPr>
          <p:spPr bwMode="auto">
            <a:xfrm rot="16200000">
              <a:off x="17362" y="23634"/>
              <a:ext cx="141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expression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9" name="Rectangle 434"/>
            <p:cNvSpPr>
              <a:spLocks noChangeArrowheads="1"/>
            </p:cNvSpPr>
            <p:nvPr/>
          </p:nvSpPr>
          <p:spPr bwMode="auto">
            <a:xfrm>
              <a:off x="18327" y="24915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0" name="Rectangle 435"/>
            <p:cNvSpPr>
              <a:spLocks noChangeArrowheads="1"/>
            </p:cNvSpPr>
            <p:nvPr/>
          </p:nvSpPr>
          <p:spPr bwMode="auto">
            <a:xfrm>
              <a:off x="18327" y="24325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1" name="Rectangle 436"/>
            <p:cNvSpPr>
              <a:spLocks noChangeArrowheads="1"/>
            </p:cNvSpPr>
            <p:nvPr/>
          </p:nvSpPr>
          <p:spPr bwMode="auto">
            <a:xfrm>
              <a:off x="18327" y="23746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2" name="Rectangle 437"/>
            <p:cNvSpPr>
              <a:spLocks noChangeArrowheads="1"/>
            </p:cNvSpPr>
            <p:nvPr/>
          </p:nvSpPr>
          <p:spPr bwMode="auto">
            <a:xfrm>
              <a:off x="18327" y="23168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3" name="Rectangle 438"/>
            <p:cNvSpPr>
              <a:spLocks noChangeArrowheads="1"/>
            </p:cNvSpPr>
            <p:nvPr/>
          </p:nvSpPr>
          <p:spPr bwMode="auto">
            <a:xfrm>
              <a:off x="18327" y="22605"/>
              <a:ext cx="2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Benutzerdefiniert</PresentationFormat>
  <Paragraphs>172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 The role of microRNA-146a in inflammatory Arthritis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Gast</dc:creator>
  <cp:lastModifiedBy>Victoria Saferding</cp:lastModifiedBy>
  <cp:revision>178</cp:revision>
  <dcterms:created xsi:type="dcterms:W3CDTF">2012-11-07T09:06:42Z</dcterms:created>
  <dcterms:modified xsi:type="dcterms:W3CDTF">2015-11-17T09:50:36Z</dcterms:modified>
</cp:coreProperties>
</file>